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63"/>
  </p:notesMasterIdLst>
  <p:handoutMasterIdLst>
    <p:handoutMasterId r:id="rId64"/>
  </p:handoutMasterIdLst>
  <p:sldIdLst>
    <p:sldId id="256" r:id="rId2"/>
    <p:sldId id="481" r:id="rId3"/>
    <p:sldId id="513" r:id="rId4"/>
    <p:sldId id="514" r:id="rId5"/>
    <p:sldId id="515" r:id="rId6"/>
    <p:sldId id="528" r:id="rId7"/>
    <p:sldId id="516" r:id="rId8"/>
    <p:sldId id="562" r:id="rId9"/>
    <p:sldId id="526" r:id="rId10"/>
    <p:sldId id="527" r:id="rId11"/>
    <p:sldId id="525" r:id="rId12"/>
    <p:sldId id="517" r:id="rId13"/>
    <p:sldId id="518" r:id="rId14"/>
    <p:sldId id="519" r:id="rId15"/>
    <p:sldId id="550" r:id="rId16"/>
    <p:sldId id="520" r:id="rId17"/>
    <p:sldId id="572" r:id="rId18"/>
    <p:sldId id="521" r:id="rId19"/>
    <p:sldId id="571" r:id="rId20"/>
    <p:sldId id="522" r:id="rId21"/>
    <p:sldId id="545" r:id="rId22"/>
    <p:sldId id="544" r:id="rId23"/>
    <p:sldId id="523" r:id="rId24"/>
    <p:sldId id="524" r:id="rId25"/>
    <p:sldId id="542" r:id="rId26"/>
    <p:sldId id="541" r:id="rId27"/>
    <p:sldId id="540" r:id="rId28"/>
    <p:sldId id="552" r:id="rId29"/>
    <p:sldId id="547" r:id="rId30"/>
    <p:sldId id="529" r:id="rId31"/>
    <p:sldId id="549" r:id="rId32"/>
    <p:sldId id="531" r:id="rId33"/>
    <p:sldId id="548" r:id="rId34"/>
    <p:sldId id="532" r:id="rId35"/>
    <p:sldId id="533" r:id="rId36"/>
    <p:sldId id="543" r:id="rId37"/>
    <p:sldId id="534" r:id="rId38"/>
    <p:sldId id="556" r:id="rId39"/>
    <p:sldId id="535" r:id="rId40"/>
    <p:sldId id="566" r:id="rId41"/>
    <p:sldId id="567" r:id="rId42"/>
    <p:sldId id="568" r:id="rId43"/>
    <p:sldId id="569" r:id="rId44"/>
    <p:sldId id="570" r:id="rId45"/>
    <p:sldId id="539" r:id="rId46"/>
    <p:sldId id="557" r:id="rId47"/>
    <p:sldId id="558" r:id="rId48"/>
    <p:sldId id="560" r:id="rId49"/>
    <p:sldId id="559" r:id="rId50"/>
    <p:sldId id="573" r:id="rId51"/>
    <p:sldId id="553" r:id="rId52"/>
    <p:sldId id="554" r:id="rId53"/>
    <p:sldId id="555" r:id="rId54"/>
    <p:sldId id="565" r:id="rId55"/>
    <p:sldId id="546" r:id="rId56"/>
    <p:sldId id="564" r:id="rId57"/>
    <p:sldId id="536" r:id="rId58"/>
    <p:sldId id="538" r:id="rId59"/>
    <p:sldId id="537" r:id="rId60"/>
    <p:sldId id="575" r:id="rId61"/>
    <p:sldId id="503" r:id="rId62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8ACFF-96AB-4B01-B0F9-DDFD270B6C33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15467-AED8-4012-9AC4-E834BEF7719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00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17E53A7-EBB3-4543-BD37-632876122422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FA668F6-A505-49C0-A238-755F1A2F86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07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668F6-A505-49C0-A238-755F1A2F86F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5400" b="1" dirty="0" smtClean="0">
                <a:latin typeface="Arial"/>
              </a:rPr>
              <a:t>CCR – Concreto Compactado com Rolo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71472" y="1857364"/>
            <a:ext cx="8229600" cy="4525963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Luis Carlos Lacrose de Almeida</a:t>
            </a:r>
          </a:p>
          <a:p>
            <a:pPr>
              <a:buNone/>
            </a:pPr>
            <a:endParaRPr lang="pt-BR" sz="1800" dirty="0" smtClean="0"/>
          </a:p>
          <a:p>
            <a:pPr lvl="1">
              <a:buNone/>
            </a:pPr>
            <a:r>
              <a:rPr lang="pt-BR" sz="2000" dirty="0" smtClean="0"/>
              <a:t>Engenheiro Civil</a:t>
            </a:r>
          </a:p>
          <a:p>
            <a:pPr lvl="1">
              <a:buNone/>
            </a:pPr>
            <a:r>
              <a:rPr lang="pt-BR" sz="2000" dirty="0" smtClean="0"/>
              <a:t>Consultor  da LCLacrose</a:t>
            </a:r>
          </a:p>
          <a:p>
            <a:pPr lvl="1">
              <a:buNone/>
            </a:pPr>
            <a:r>
              <a:rPr lang="pt-BR" sz="2000" dirty="0" smtClean="0"/>
              <a:t>Especialista em Concreto e Pavimentação</a:t>
            </a:r>
          </a:p>
          <a:p>
            <a:pPr lvl="1">
              <a:buNone/>
            </a:pPr>
            <a:endParaRPr lang="pt-BR" sz="2000" dirty="0" smtClean="0"/>
          </a:p>
          <a:p>
            <a:pPr>
              <a:buNone/>
            </a:pPr>
            <a:r>
              <a:rPr lang="pt-BR" dirty="0" smtClean="0"/>
              <a:t>Marcelo Avena de Almeida</a:t>
            </a:r>
          </a:p>
          <a:p>
            <a:pPr>
              <a:buNone/>
            </a:pPr>
            <a:endParaRPr lang="pt-BR" sz="1800" dirty="0" smtClean="0"/>
          </a:p>
          <a:p>
            <a:pPr lvl="1">
              <a:buNone/>
            </a:pPr>
            <a:r>
              <a:rPr lang="pt-BR" sz="2000" dirty="0" smtClean="0"/>
              <a:t>Engenheiro Civil</a:t>
            </a:r>
          </a:p>
          <a:p>
            <a:pPr lvl="1">
              <a:buNone/>
            </a:pPr>
            <a:r>
              <a:rPr lang="pt-BR" sz="2000" dirty="0" smtClean="0"/>
              <a:t>Diretor da LCLacrose</a:t>
            </a:r>
          </a:p>
          <a:p>
            <a:pPr lvl="1">
              <a:buNone/>
            </a:pPr>
            <a:endParaRPr lang="pt-BR" sz="2000" dirty="0" smtClean="0"/>
          </a:p>
          <a:p>
            <a:pPr lvl="1">
              <a:buNone/>
            </a:pPr>
            <a:endParaRPr lang="pt-BR" sz="2000" dirty="0" smtClean="0"/>
          </a:p>
          <a:p>
            <a:pPr lvl="1">
              <a:buNone/>
            </a:pPr>
            <a:endParaRPr lang="pt-BR" sz="2000" dirty="0" smtClean="0"/>
          </a:p>
        </p:txBody>
      </p:sp>
      <p:pic>
        <p:nvPicPr>
          <p:cNvPr id="23554" name="Picture 2" descr="C:\Users\Casa\Desktop\Marcel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Dispositivos de Medição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pt-BR" sz="1900" dirty="0" smtClean="0">
                <a:latin typeface="Arial"/>
                <a:ea typeface="Calibri"/>
                <a:cs typeface="Times New Roman"/>
              </a:rPr>
              <a:t>Dispositivo Medidor de Água (DMA)</a:t>
            </a:r>
          </a:p>
          <a:p>
            <a:pPr lvl="2" indent="0" algn="just">
              <a:lnSpc>
                <a:spcPct val="115000"/>
              </a:lnSpc>
              <a:buNone/>
            </a:pPr>
            <a:endParaRPr lang="pt-BR" sz="16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buNone/>
            </a:pPr>
            <a:r>
              <a:rPr lang="pt-BR" sz="1600" dirty="0" smtClean="0">
                <a:latin typeface="Arial"/>
                <a:ea typeface="Calibri"/>
                <a:cs typeface="Times New Roman"/>
              </a:rPr>
              <a:t>.</a:t>
            </a: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338" y="2636912"/>
            <a:ext cx="8059150" cy="397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Dispositivos de Medição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 indent="0" algn="just">
              <a:lnSpc>
                <a:spcPct val="115000"/>
              </a:lnSpc>
              <a:buNone/>
            </a:pPr>
            <a:endParaRPr lang="pt-BR" sz="16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buNone/>
            </a:pPr>
            <a:r>
              <a:rPr lang="pt-BR" sz="1900" dirty="0" smtClean="0">
                <a:latin typeface="Arial"/>
                <a:ea typeface="Calibri"/>
                <a:cs typeface="Times New Roman"/>
              </a:rPr>
              <a:t>Pista ou Maciço Experimental de CCR</a:t>
            </a:r>
          </a:p>
          <a:p>
            <a:pPr lvl="2" indent="0" algn="just">
              <a:lnSpc>
                <a:spcPct val="115000"/>
              </a:lnSpc>
              <a:buNone/>
            </a:pPr>
            <a:r>
              <a:rPr lang="pt-BR" sz="1600" dirty="0" smtClean="0">
                <a:latin typeface="Arial"/>
                <a:ea typeface="Calibri"/>
                <a:cs typeface="Times New Roman"/>
              </a:rPr>
              <a:t>Técnica laboratorial para simulação do CCR, conforme condições de trabalho em campo, para previsão e obtenção de correlação de parâmetros </a:t>
            </a:r>
            <a:r>
              <a:rPr lang="pt-BR" sz="1600" dirty="0" err="1" smtClean="0">
                <a:latin typeface="Arial"/>
                <a:ea typeface="Calibri"/>
                <a:cs typeface="Times New Roman"/>
              </a:rPr>
              <a:t>mecâncos</a:t>
            </a:r>
            <a:r>
              <a:rPr lang="pt-BR" sz="1600" dirty="0" smtClean="0">
                <a:latin typeface="Arial"/>
                <a:ea typeface="Calibri"/>
                <a:cs typeface="Times New Roman"/>
              </a:rPr>
              <a:t>, elásticos e de </a:t>
            </a:r>
            <a:r>
              <a:rPr lang="pt-BR" sz="1600" dirty="0" err="1" smtClean="0">
                <a:latin typeface="Arial"/>
                <a:ea typeface="Calibri"/>
                <a:cs typeface="Times New Roman"/>
              </a:rPr>
              <a:t>trabalhabilidade</a:t>
            </a:r>
            <a:r>
              <a:rPr lang="pt-BR" sz="1600" dirty="0" smtClean="0">
                <a:latin typeface="Arial"/>
                <a:ea typeface="Calibri"/>
                <a:cs typeface="Times New Roman"/>
              </a:rPr>
              <a:t>.</a:t>
            </a: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12290" name="Picture 2" descr="C:\Users\Casa\Desktop\Planta da Pis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94392"/>
            <a:ext cx="4729535" cy="2753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Propriedades e Características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Tempo de Vibração – Cannon Time</a:t>
            </a:r>
          </a:p>
          <a:p>
            <a:pPr marL="822960" lvl="4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Parâmetro estabelecido para a medida da consistência do concreto compactado com rolo, dado em segundos (s). O valor da consistência é dado pelo intervalo de tempo obtido entre o acionamento da mesa vibratória e o preenchimento de argamassa na superfície lateral e no topo do concreto presente no recipiente.</a:t>
            </a:r>
          </a:p>
          <a:p>
            <a:pPr marL="822960" lvl="4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Massa Específica do Concreto Fresco</a:t>
            </a:r>
          </a:p>
          <a:p>
            <a:pPr lvl="2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Relação entre a massa do concreto fresco e seu volume, determinada por meio do DMA ou do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consistômetro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VeBê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.</a:t>
            </a: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Massa Específica Teórica do Concreto</a:t>
            </a:r>
          </a:p>
          <a:p>
            <a:pPr lvl="2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Massa obtida por meio da soma gravimétrica dos materiais, em quilogramas (kg), em um volume de 1m³.</a:t>
            </a: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Propriedades e Características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Massa Específica do Concreto Endurecido</a:t>
            </a:r>
          </a:p>
          <a:p>
            <a:pPr marL="822960" lvl="4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Relação entre a massa do concreto endurecido e seu volume, calculada conforme a ABNT NBR 9778.</a:t>
            </a:r>
          </a:p>
          <a:p>
            <a:pPr marL="822960" lvl="4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Permeabilidade do Concreto Fresco</a:t>
            </a:r>
          </a:p>
          <a:p>
            <a:pPr lvl="2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Passagem da água através de sólidos, sob pressão. Espete processo, no estado fresco, permite avaliar a homogeneidade da mistura.</a:t>
            </a: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Teor de Umidade do Concreto Fresco</a:t>
            </a:r>
          </a:p>
          <a:p>
            <a:pPr lvl="2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Propriedade do concreto fresco integral ou peneirado, medida através da razão percentual entre a massa total da amostra úmida e a massa seca.</a:t>
            </a: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Propriedades e Características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Água Unitária</a:t>
            </a:r>
          </a:p>
          <a:p>
            <a:pPr marL="822960" lvl="4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Quantidade de água total presente em 1m3 de concreto, considerando a umidade e a absorção dos materiais.</a:t>
            </a:r>
          </a:p>
          <a:p>
            <a:pPr marL="822960" lvl="4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Água de Equilíbrio</a:t>
            </a:r>
          </a:p>
          <a:p>
            <a:pPr lvl="2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Água remanescente no DMA, após a abertura do sifão.</a:t>
            </a: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Grau de Compactação (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G</a:t>
            </a:r>
            <a:r>
              <a:rPr lang="pt-BR" baseline="-25000" dirty="0" err="1" smtClean="0">
                <a:latin typeface="Arial"/>
                <a:ea typeface="Calibri"/>
                <a:cs typeface="Times New Roman"/>
              </a:rPr>
              <a:t>c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)</a:t>
            </a:r>
          </a:p>
          <a:p>
            <a:pPr lvl="2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Relação entre o valor da massa específica do concreto fresco, obtida em laboratório, e a massa específica teórica, expressa em percentagem (%).</a:t>
            </a: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Propriedades e Características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Aferição do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Densímetro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Nuclear</a:t>
            </a:r>
          </a:p>
          <a:p>
            <a:pPr lvl="2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Processo no qual se afere a leitura do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densímetro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nuclear, através de um bloco de CCR ou de concreto convencional com massa específica, grau de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compatação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e umidade conhecidos.</a:t>
            </a: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Curva de Calibração do DMA</a:t>
            </a:r>
          </a:p>
          <a:p>
            <a:pPr marL="822960" lvl="4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Curva elaborada por meio de diferentes valores de teor de água e de massa específica do concreto fresco, obtida por meio do DMA. Com esta curva é possível determinar o teor de água unitária instantânea do CCR, desde sua fabricação, até instantes antes da sua compactação.</a:t>
            </a:r>
          </a:p>
          <a:p>
            <a:pPr marL="822960" lvl="4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Propriedades e Características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19458" name="Picture 2" descr="C:\Users\Casa\Desktop\Calibração D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44824"/>
            <a:ext cx="4638675" cy="4791075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79512" y="2852936"/>
            <a:ext cx="2195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Calibração DMA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Aplicação em Campo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Método Tradicional</a:t>
            </a:r>
          </a:p>
          <a:p>
            <a:pPr lvl="2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Método caracterizado pela aplicação de CCR em camadas de, normalmente, 0,30m. A aderência entre camadas é garantida por um elemento de ligação presente, que pode ser lançado parcial ou integralmente em toda camada.</a:t>
            </a: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5" name="Imagem 4" descr="Tradicio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149080"/>
            <a:ext cx="496855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Aplicação em Campo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Método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Rampado</a:t>
            </a: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Método caracterizado pela aplicação de CCR em camadas lançadas em rampa. Esse método permite a redução ou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elminação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do uso de juntas com elemento de ligação entre as camadas. </a:t>
            </a: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5" name="Imagem 4" descr="Ramp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717032"/>
            <a:ext cx="4556349" cy="2886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Aplicação em Campo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Elemento de Ligação</a:t>
            </a:r>
          </a:p>
          <a:p>
            <a:pPr marL="822960" lvl="4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Calda, argamassa ou concreto convencional, com dimensão máxima característica de 19,0mm, usualmente adotado para prevenir a ocorrência de percolações pelas juntas de construção e para garantir a aderência entre camadas.</a:t>
            </a:r>
          </a:p>
          <a:p>
            <a:pPr marL="822960" lvl="4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5" name="Picture 2" descr="C:\Users\Casa\Desktop\CCR - Apresentação\Camada de Ligação - Argamassa de se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149080"/>
            <a:ext cx="3960440" cy="2519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71472" y="714356"/>
            <a:ext cx="8229600" cy="5929354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pPr>
              <a:buNone/>
            </a:pPr>
            <a:r>
              <a:rPr lang="pt-BR" sz="3900" b="1" dirty="0" smtClean="0">
                <a:solidFill>
                  <a:schemeClr val="tx2">
                    <a:lumMod val="50000"/>
                  </a:schemeClr>
                </a:solidFill>
              </a:rPr>
              <a:t>LCLacrose Engenharia e Consultoria</a:t>
            </a:r>
          </a:p>
          <a:p>
            <a:pPr>
              <a:buNone/>
            </a:pPr>
            <a:endParaRPr lang="pt-BR" sz="1800" dirty="0" smtClean="0"/>
          </a:p>
          <a:p>
            <a:pPr lvl="1">
              <a:buNone/>
            </a:pPr>
            <a:r>
              <a:rPr lang="pt-BR" sz="2000" dirty="0" smtClean="0"/>
              <a:t>Referência nacional em controle tecnológico de materiais</a:t>
            </a:r>
          </a:p>
          <a:p>
            <a:pPr lvl="1">
              <a:buNone/>
            </a:pPr>
            <a:endParaRPr lang="pt-BR" sz="2000" dirty="0" smtClean="0"/>
          </a:p>
          <a:p>
            <a:pPr lvl="1">
              <a:buNone/>
            </a:pPr>
            <a:r>
              <a:rPr lang="pt-BR" sz="1600" dirty="0" smtClean="0"/>
              <a:t>Filiais em Feira de Santana, Petrolina,</a:t>
            </a:r>
          </a:p>
          <a:p>
            <a:pPr lvl="1">
              <a:buNone/>
            </a:pPr>
            <a:r>
              <a:rPr lang="pt-BR" sz="1600" dirty="0" smtClean="0"/>
              <a:t>Vitória da Conquista e Aracaju</a:t>
            </a:r>
          </a:p>
          <a:p>
            <a:pPr lvl="1">
              <a:buNone/>
            </a:pPr>
            <a:endParaRPr lang="pt-BR" sz="1600" dirty="0" smtClean="0"/>
          </a:p>
          <a:p>
            <a:pPr lvl="1">
              <a:buNone/>
            </a:pPr>
            <a:r>
              <a:rPr lang="pt-BR" sz="1600" dirty="0" smtClean="0"/>
              <a:t>Obras de impermeabilização</a:t>
            </a:r>
          </a:p>
          <a:p>
            <a:pPr lvl="1">
              <a:buNone/>
            </a:pPr>
            <a:endParaRPr lang="pt-BR" sz="1600" dirty="0" smtClean="0"/>
          </a:p>
          <a:p>
            <a:pPr lvl="1">
              <a:buNone/>
            </a:pPr>
            <a:r>
              <a:rPr lang="pt-BR" sz="1600" dirty="0" smtClean="0"/>
              <a:t>Instrumentação Geotécnica</a:t>
            </a:r>
          </a:p>
          <a:p>
            <a:pPr lvl="1">
              <a:buNone/>
            </a:pPr>
            <a:endParaRPr lang="pt-BR" sz="1600" dirty="0" smtClean="0"/>
          </a:p>
          <a:p>
            <a:pPr lvl="1">
              <a:buNone/>
            </a:pPr>
            <a:r>
              <a:rPr lang="pt-BR" sz="1600" dirty="0" smtClean="0"/>
              <a:t>Aluguel de máquinas e equipamentos</a:t>
            </a:r>
          </a:p>
          <a:p>
            <a:pPr lvl="1">
              <a:buNone/>
            </a:pPr>
            <a:endParaRPr lang="pt-BR" sz="1600" dirty="0" smtClean="0"/>
          </a:p>
          <a:p>
            <a:pPr lvl="1">
              <a:buNone/>
            </a:pPr>
            <a:r>
              <a:rPr lang="pt-BR" sz="1600" dirty="0" smtClean="0"/>
              <a:t>Obras de Recuperação Estrutural</a:t>
            </a:r>
          </a:p>
          <a:p>
            <a:pPr lvl="1">
              <a:buNone/>
            </a:pPr>
            <a:endParaRPr lang="pt-BR" sz="1600" dirty="0" smtClean="0"/>
          </a:p>
          <a:p>
            <a:pPr lvl="1">
              <a:buNone/>
            </a:pPr>
            <a:r>
              <a:rPr lang="pt-BR" sz="1600" dirty="0" smtClean="0"/>
              <a:t>Consultoria em concreto</a:t>
            </a:r>
          </a:p>
          <a:p>
            <a:pPr lvl="1"/>
            <a:r>
              <a:rPr lang="pt-BR" sz="1600" dirty="0" smtClean="0"/>
              <a:t>Concretos convencionais (CCV), concreto rolado (CCR) e projetado</a:t>
            </a:r>
          </a:p>
          <a:p>
            <a:pPr lvl="1"/>
            <a:r>
              <a:rPr lang="pt-BR" sz="1600" dirty="0" smtClean="0"/>
              <a:t>Pavimentação</a:t>
            </a:r>
          </a:p>
          <a:p>
            <a:pPr lvl="1"/>
            <a:r>
              <a:rPr lang="pt-BR" sz="1600" dirty="0" smtClean="0"/>
              <a:t>Barragens</a:t>
            </a:r>
          </a:p>
          <a:p>
            <a:pPr lvl="1"/>
            <a:r>
              <a:rPr lang="pt-BR" sz="1600" dirty="0" smtClean="0"/>
              <a:t>Túneis</a:t>
            </a:r>
          </a:p>
          <a:p>
            <a:pPr lvl="1"/>
            <a:r>
              <a:rPr lang="pt-BR" sz="1600" dirty="0" smtClean="0"/>
              <a:t>Atuação no Colômbia, República Dominicana, Peru e Angola</a:t>
            </a:r>
          </a:p>
          <a:p>
            <a:pPr lvl="1">
              <a:buNone/>
            </a:pPr>
            <a:endParaRPr lang="pt-BR" sz="1600" dirty="0" smtClean="0"/>
          </a:p>
          <a:p>
            <a:pPr lvl="1">
              <a:buNone/>
            </a:pPr>
            <a:endParaRPr lang="pt-BR" sz="2000" dirty="0" smtClean="0"/>
          </a:p>
          <a:p>
            <a:pPr lvl="2"/>
            <a:endParaRPr lang="pt-BR" sz="1700" dirty="0" smtClean="0"/>
          </a:p>
        </p:txBody>
      </p:sp>
      <p:pic>
        <p:nvPicPr>
          <p:cNvPr id="22530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500306"/>
            <a:ext cx="2792255" cy="1809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200" b="1" baseline="0" dirty="0" smtClean="0">
                <a:latin typeface="Arial"/>
              </a:rPr>
              <a:t>CCR – Preparação</a:t>
            </a:r>
            <a:r>
              <a:rPr lang="pt-BR" sz="3200" b="1" dirty="0" smtClean="0">
                <a:latin typeface="Arial"/>
              </a:rPr>
              <a:t> dos Materiais - Agregados</a:t>
            </a:r>
            <a:endParaRPr lang="pt-BR" sz="3200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</a:pPr>
            <a:r>
              <a:rPr lang="pt-BR" dirty="0" smtClean="0">
                <a:latin typeface="Arial"/>
                <a:ea typeface="Calibri"/>
                <a:cs typeface="Times New Roman"/>
              </a:rPr>
              <a:t>Ensaios da ABNT NBR 7211</a:t>
            </a:r>
          </a:p>
          <a:p>
            <a:pPr indent="0" algn="just">
              <a:lnSpc>
                <a:spcPct val="115000"/>
              </a:lnSpc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</a:pPr>
            <a:r>
              <a:rPr lang="pt-BR" dirty="0" smtClean="0">
                <a:latin typeface="Arial"/>
                <a:ea typeface="Calibri"/>
                <a:cs typeface="Times New Roman"/>
              </a:rPr>
              <a:t>Análise Petrográfica – </a:t>
            </a:r>
            <a:r>
              <a:rPr lang="pt-BR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Vide relatório</a:t>
            </a:r>
          </a:p>
          <a:p>
            <a:pPr indent="0" algn="just">
              <a:lnSpc>
                <a:spcPct val="115000"/>
              </a:lnSpc>
            </a:pPr>
            <a:endParaRPr lang="pt-BR" dirty="0" smtClean="0">
              <a:solidFill>
                <a:srgbClr val="FF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</a:pPr>
            <a:r>
              <a:rPr lang="pt-BR" dirty="0" smtClean="0">
                <a:latin typeface="Arial"/>
                <a:ea typeface="Calibri"/>
                <a:cs typeface="Times New Roman"/>
              </a:rPr>
              <a:t>RAA – Reação Álcali-Agregado – </a:t>
            </a:r>
            <a:r>
              <a:rPr lang="pt-BR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Vide relatório e RAC</a:t>
            </a:r>
          </a:p>
          <a:p>
            <a:pPr indent="0" algn="just">
              <a:lnSpc>
                <a:spcPct val="115000"/>
              </a:lnSpc>
              <a:buNone/>
            </a:pPr>
            <a:endParaRPr lang="pt-BR" dirty="0" smtClean="0">
              <a:solidFill>
                <a:srgbClr val="FF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</a:pPr>
            <a:r>
              <a:rPr lang="pt-BR" sz="2800" dirty="0" smtClean="0">
                <a:latin typeface="Arial"/>
                <a:ea typeface="Calibri"/>
                <a:cs typeface="Times New Roman"/>
              </a:rPr>
              <a:t>Granulometria por Sedimentação do </a:t>
            </a:r>
            <a:r>
              <a:rPr lang="pt-BR" sz="2800" dirty="0" err="1" smtClean="0">
                <a:latin typeface="Arial"/>
                <a:ea typeface="Calibri"/>
                <a:cs typeface="Times New Roman"/>
              </a:rPr>
              <a:t>Topsoil</a:t>
            </a:r>
            <a:endParaRPr lang="pt-BR" sz="2800" dirty="0" smtClean="0">
              <a:solidFill>
                <a:srgbClr val="FF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</a:pPr>
            <a:endParaRPr lang="pt-BR" dirty="0" smtClean="0">
              <a:solidFill>
                <a:srgbClr val="FF0000"/>
              </a:solidFill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</a:t>
            </a:r>
            <a:r>
              <a:rPr lang="pt-BR" sz="3600" b="1" baseline="0" dirty="0" err="1" smtClean="0">
                <a:latin typeface="Arial"/>
              </a:rPr>
              <a:t>Gran</a:t>
            </a:r>
            <a:r>
              <a:rPr lang="pt-BR" sz="3600" b="1" baseline="0" dirty="0" smtClean="0">
                <a:latin typeface="Arial"/>
              </a:rPr>
              <a:t>.</a:t>
            </a:r>
            <a:r>
              <a:rPr lang="pt-BR" sz="3600" b="1" dirty="0" smtClean="0">
                <a:latin typeface="Arial"/>
              </a:rPr>
              <a:t> por </a:t>
            </a:r>
            <a:r>
              <a:rPr lang="pt-BR" sz="3600" b="1" dirty="0" err="1" smtClean="0">
                <a:latin typeface="Arial"/>
              </a:rPr>
              <a:t>Sed</a:t>
            </a:r>
            <a:r>
              <a:rPr lang="pt-BR" sz="3600" b="1" dirty="0" smtClean="0">
                <a:latin typeface="Arial"/>
              </a:rPr>
              <a:t>. do </a:t>
            </a:r>
            <a:r>
              <a:rPr lang="pt-BR" sz="3600" b="1" dirty="0" err="1" smtClean="0">
                <a:latin typeface="Arial"/>
              </a:rPr>
              <a:t>Topsoil</a:t>
            </a:r>
            <a:endParaRPr lang="pt-BR" sz="3600" b="1" baseline="0" dirty="0" smtClean="0">
              <a:latin typeface="Arial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15362" name="Picture 2" descr="C:\Users\Casa\Desktop\Sedimentaçã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81298"/>
            <a:ext cx="5088037" cy="478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Agregado Graúdo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0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O agregado graúdo deve ser, preferencialmente, composto de frações de dimensões máximas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caracterísicas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de 19 a 50mm, nas mesmas condições de obtenção de agregados de concreto convencional, apresentando as mesmas características quanto à qualidade e a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granulomtria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de distribuição definida por obra, ou de acordo com a ABNT NBR 7211.</a:t>
            </a: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Agregado Miúdo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0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A areia artificial, a ser utilizada no traço de CCR, deve assegurar um mínimo de material fino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capiaz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de garantir a produção de um concreto trabalhável, com boa compacidade e que permita um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acabvamento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adequado. Ressalta-se que este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teror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pode não condizer com o prescrito na ABNT NBR 721, já que trata-se de um concreto com teor de finos mais alto.</a:t>
            </a: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Composição Granulométrica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0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A composição granulométrica dos agregados resultantes deve ser orientada pela faixa dada pela equação a seguir:</a:t>
            </a:r>
          </a:p>
          <a:p>
            <a:pPr lvl="0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Onde:</a:t>
            </a:r>
          </a:p>
          <a:p>
            <a:pPr lvl="0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P é a percentagem de agregado passante na peneira de malha “d” expressa em porcentagem (%);</a:t>
            </a:r>
          </a:p>
          <a:p>
            <a:pPr lvl="0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d é o tamanho da abertura da malha da peneira, expressa em milímetros (mm);</a:t>
            </a:r>
          </a:p>
          <a:p>
            <a:pPr lvl="0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D é a dimensão máxima característica do agregado.</a:t>
            </a: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356992"/>
            <a:ext cx="2869117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Composição Granulométrica</a:t>
            </a: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291" name="Picture 3" descr="C:\Users\Casa\Desktop\Granulometr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39379"/>
            <a:ext cx="7776864" cy="5518621"/>
          </a:xfrm>
          <a:prstGeom prst="rect">
            <a:avLst/>
          </a:prstGeom>
          <a:noFill/>
        </p:spPr>
      </p:pic>
      <p:sp>
        <p:nvSpPr>
          <p:cNvPr id="11" name="Elipse 10"/>
          <p:cNvSpPr/>
          <p:nvPr/>
        </p:nvSpPr>
        <p:spPr>
          <a:xfrm>
            <a:off x="6156176" y="5517232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Curva Granulométrica</a:t>
            </a: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3315" name="Picture 3" descr="C:\Users\Casa\Desktop\Cur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621459" cy="4916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Traço de Concreto</a:t>
            </a: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156176" y="5517232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2" name="Picture 4" descr="C:\Users\Casa\Desktop\Traço concreto CC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8736013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</a:t>
            </a:r>
            <a:r>
              <a:rPr lang="pt-BR" sz="3600" b="1" dirty="0" smtClean="0">
                <a:latin typeface="Arial"/>
              </a:rPr>
              <a:t>Ensaios de Laboratório</a:t>
            </a:r>
            <a:endParaRPr lang="pt-BR" sz="3600" b="1" baseline="0" dirty="0" smtClean="0">
              <a:latin typeface="Arial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82" name="Picture 2" descr="C:\Users\Casa\Desktop\CCR - Apresentação\D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88840"/>
            <a:ext cx="4800000" cy="3600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67544" y="2708920"/>
            <a:ext cx="1438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DMA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</a:t>
            </a:r>
            <a:r>
              <a:rPr lang="pt-BR" sz="3600" b="1" dirty="0" smtClean="0">
                <a:latin typeface="Arial"/>
              </a:rPr>
              <a:t>Ensaios de Laboratório</a:t>
            </a:r>
            <a:endParaRPr lang="pt-BR" sz="3600" b="1" baseline="0" dirty="0" smtClean="0">
              <a:latin typeface="Arial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1507" name="Picture 3" descr="C:\Users\Casa\Desktop\CCR - Apresentação\Vebê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16432"/>
            <a:ext cx="3096344" cy="4128459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899592" y="3212976"/>
            <a:ext cx="1535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VeBê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71472" y="714356"/>
            <a:ext cx="8229600" cy="5929354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z="3600" b="1" dirty="0" smtClean="0">
                <a:solidFill>
                  <a:schemeClr val="bg2">
                    <a:lumMod val="25000"/>
                  </a:schemeClr>
                </a:solidFill>
              </a:rPr>
              <a:t>LCLacrose Engenharia e Consultoria</a:t>
            </a:r>
          </a:p>
          <a:p>
            <a:pPr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Única empresa de controle tecnológico no N/NE a participar do Grupo de Estudo de Concreto Parede da ABCP.</a:t>
            </a:r>
          </a:p>
          <a:p>
            <a:pPr>
              <a:buNone/>
            </a:pPr>
            <a:endParaRPr lang="pt-BR" sz="1800" dirty="0" smtClean="0"/>
          </a:p>
          <a:p>
            <a:pPr lvl="1">
              <a:buNone/>
            </a:pPr>
            <a:endParaRPr lang="pt-BR" sz="1700" dirty="0" smtClean="0"/>
          </a:p>
          <a:p>
            <a:pPr lvl="2">
              <a:buNone/>
            </a:pPr>
            <a:endParaRPr lang="pt-BR" sz="1600" dirty="0" smtClean="0"/>
          </a:p>
        </p:txBody>
      </p:sp>
      <p:pic>
        <p:nvPicPr>
          <p:cNvPr id="22530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4688" y="2500306"/>
            <a:ext cx="3086824" cy="2000264"/>
          </a:xfrm>
          <a:prstGeom prst="rect">
            <a:avLst/>
          </a:prstGeom>
          <a:noFill/>
        </p:spPr>
      </p:pic>
      <p:pic>
        <p:nvPicPr>
          <p:cNvPr id="1026" name="Imagem 48" descr="Parede_de_concreto_logo_novo_maio08_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571744"/>
            <a:ext cx="361769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Produção do Concreto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r>
              <a:rPr lang="pt-BR" sz="2200" b="1" dirty="0" smtClean="0">
                <a:latin typeface="Arial"/>
                <a:ea typeface="Calibri"/>
                <a:cs typeface="Times New Roman"/>
              </a:rPr>
              <a:t>Central dosadora</a:t>
            </a: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50" name="Picture 2" descr="F:\APRESENTAÇÃO\LCLAC APR\P1010165 US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08920"/>
            <a:ext cx="4800488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Produção do Concreto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r>
              <a:rPr lang="pt-BR" sz="2200" b="1" dirty="0" smtClean="0">
                <a:latin typeface="Arial"/>
                <a:ea typeface="Calibri"/>
                <a:cs typeface="Times New Roman"/>
              </a:rPr>
              <a:t>Camada de Ligação</a:t>
            </a: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7410" name="Picture 2" descr="C:\Users\Casa\Desktop\CCR - Apresentação\Camada de Ligação - Argamassa de se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08920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Produção do Concreto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r>
              <a:rPr lang="pt-BR" sz="2200" b="1" dirty="0" smtClean="0">
                <a:latin typeface="Arial"/>
                <a:ea typeface="Calibri"/>
                <a:cs typeface="Times New Roman"/>
              </a:rPr>
              <a:t>Espalhando</a:t>
            </a: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098" name="Picture 2" descr="F:\APRESENTAÇÃO\LCLAC APR\IMG_2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08920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Produção do Concreto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r>
              <a:rPr lang="pt-BR" sz="2200" b="1" dirty="0" smtClean="0">
                <a:latin typeface="Arial"/>
                <a:ea typeface="Calibri"/>
                <a:cs typeface="Times New Roman"/>
              </a:rPr>
              <a:t>Concreto de Face</a:t>
            </a: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6386" name="Picture 2" descr="C:\Users\Casa\Desktop\CCR - Apresentação\Concreto de 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36912"/>
            <a:ext cx="64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Produção</a:t>
            </a:r>
            <a:r>
              <a:rPr lang="pt-BR" sz="3600" b="1" dirty="0" smtClean="0">
                <a:latin typeface="Arial"/>
              </a:rPr>
              <a:t> do </a:t>
            </a:r>
            <a:r>
              <a:rPr lang="pt-BR" sz="3600" b="1" baseline="0" dirty="0" smtClean="0">
                <a:latin typeface="Arial"/>
              </a:rPr>
              <a:t>Concreto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r>
              <a:rPr lang="pt-BR" sz="2200" b="1" dirty="0" smtClean="0">
                <a:latin typeface="Arial"/>
                <a:ea typeface="Calibri"/>
                <a:cs typeface="Times New Roman"/>
              </a:rPr>
              <a:t>Compactando</a:t>
            </a: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23" name="Picture 3" descr="C:\Users\Casa\Desktop\CCR - Apresentação\Compactaçã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08920"/>
            <a:ext cx="4800000" cy="3600000"/>
          </a:xfrm>
          <a:prstGeom prst="rect">
            <a:avLst/>
          </a:prstGeom>
          <a:noFill/>
        </p:spPr>
      </p:pic>
      <p:sp>
        <p:nvSpPr>
          <p:cNvPr id="11" name="Seta para a direita 10"/>
          <p:cNvSpPr/>
          <p:nvPr/>
        </p:nvSpPr>
        <p:spPr>
          <a:xfrm rot="8972001">
            <a:off x="5786733" y="4089757"/>
            <a:ext cx="1257705" cy="2626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130885" y="3429000"/>
            <a:ext cx="2013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Concreto de face</a:t>
            </a:r>
            <a:endParaRPr lang="pt-BR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995936" y="4149080"/>
            <a:ext cx="12554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rgbClr val="FF0000"/>
                </a:solidFill>
              </a:rPr>
              <a:t>CCR</a:t>
            </a:r>
            <a:endParaRPr lang="pt-BR" sz="4400" dirty="0">
              <a:solidFill>
                <a:srgbClr val="FF000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995936" y="4005064"/>
            <a:ext cx="129614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Produção do Concreto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r>
              <a:rPr lang="pt-BR" sz="2200" b="1" dirty="0" smtClean="0">
                <a:latin typeface="Arial"/>
                <a:ea typeface="Calibri"/>
                <a:cs typeface="Times New Roman"/>
              </a:rPr>
              <a:t>Instalação de Juntas</a:t>
            </a: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146" name="Picture 2" descr="F:\APRESENTAÇÃO\LCLAC APR\IMG_2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852936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Produção do Concreto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r>
              <a:rPr lang="pt-BR" sz="2200" b="1" dirty="0" smtClean="0">
                <a:latin typeface="Arial"/>
                <a:ea typeface="Calibri"/>
                <a:cs typeface="Times New Roman"/>
              </a:rPr>
              <a:t>Pista acabada (compactada)</a:t>
            </a: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4338" name="Picture 2" descr="F:\APRESENTAÇÃO\LCLAC APR\IMG_2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80928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Produção do Concreto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r>
              <a:rPr lang="pt-BR" sz="2200" b="1" dirty="0" smtClean="0">
                <a:latin typeface="Arial"/>
                <a:ea typeface="Calibri"/>
                <a:cs typeface="Times New Roman"/>
              </a:rPr>
              <a:t>Cura Saturada</a:t>
            </a: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171" name="Picture 3" descr="F:\P1010336 CURA S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36912"/>
            <a:ext cx="4800274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Produção do Concreto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r>
              <a:rPr lang="pt-BR" sz="2200" b="1" dirty="0" smtClean="0">
                <a:latin typeface="Arial"/>
                <a:ea typeface="Calibri"/>
                <a:cs typeface="Times New Roman"/>
              </a:rPr>
              <a:t>Cura química</a:t>
            </a: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170" name="Picture 2" descr="F:\APRESENTAÇÃO\LCLAC APR\IMG_2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08920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Produção do Concreto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r>
              <a:rPr lang="pt-BR" sz="2200" b="1" dirty="0" smtClean="0">
                <a:latin typeface="Arial"/>
                <a:ea typeface="Calibri"/>
                <a:cs typeface="Times New Roman"/>
              </a:rPr>
              <a:t>Plataforma acabada</a:t>
            </a: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194" name="Picture 2" descr="F:\APRESENTAÇÃO\LCLAC APR\IMG_2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852936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Concreto Compactado com Rolo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1026" name="Picture 2" descr="F:\APRESENTAÇÃO\LCLAC APR\IMG_2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16832"/>
            <a:ext cx="6768752" cy="471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</a:t>
            </a:r>
            <a:r>
              <a:rPr lang="pt-BR" sz="3600" b="1" dirty="0" smtClean="0">
                <a:latin typeface="Arial"/>
              </a:rPr>
              <a:t>Aspectos Construtivos</a:t>
            </a:r>
            <a:endParaRPr lang="pt-BR" sz="3600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170" name="Picture 2" descr="C:\Users\Casa\Desktop\Planta da Pis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132856"/>
            <a:ext cx="7177807" cy="4178564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3347864" y="3140968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547664" y="4221088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</a:t>
            </a:r>
            <a:r>
              <a:rPr lang="pt-BR" sz="3600" b="1" dirty="0" smtClean="0">
                <a:latin typeface="Arial"/>
              </a:rPr>
              <a:t>Aspectos Construtivos</a:t>
            </a:r>
            <a:endParaRPr lang="pt-BR" sz="3600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347864" y="3140968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547664" y="4221088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4" name="Picture 2" descr="C:\Users\Casa\Desktop\Corte da Psi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8509220" cy="2819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</a:t>
            </a:r>
            <a:r>
              <a:rPr lang="pt-BR" sz="3600" b="1" dirty="0" smtClean="0">
                <a:latin typeface="Arial"/>
              </a:rPr>
              <a:t>Aspectos Construtivos</a:t>
            </a:r>
            <a:endParaRPr lang="pt-BR" sz="3600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347864" y="3140968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547664" y="4221088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18" name="Picture 2" descr="C:\Users\Casa\Desktop\Padrão de Rolag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7989342" cy="3715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</a:t>
            </a:r>
            <a:r>
              <a:rPr lang="pt-BR" sz="3600" b="1" dirty="0" smtClean="0">
                <a:latin typeface="Arial"/>
              </a:rPr>
              <a:t>Aspectos Construtivos</a:t>
            </a:r>
            <a:endParaRPr lang="pt-BR" sz="3600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347864" y="3140968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547664" y="4221088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2" name="Picture 2" descr="C:\Users\Casa\Desktop\Padrão de Rolagem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8088313" cy="4162425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043608" y="4221088"/>
            <a:ext cx="18079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Largura da Faixa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707904" y="4941168"/>
            <a:ext cx="2088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Sobreposição</a:t>
            </a:r>
          </a:p>
          <a:p>
            <a:r>
              <a:rPr lang="pt-BR" sz="1200" dirty="0" smtClean="0"/>
              <a:t>Mínima de 50cm</a:t>
            </a:r>
            <a:endParaRPr lang="pt-BR" sz="1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347864" y="1844824"/>
            <a:ext cx="208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Padrão de Rolagem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</a:t>
            </a:r>
            <a:r>
              <a:rPr lang="pt-BR" sz="3600" b="1" dirty="0" smtClean="0">
                <a:latin typeface="Arial"/>
              </a:rPr>
              <a:t>Aspectos Construtivos</a:t>
            </a:r>
            <a:endParaRPr lang="pt-BR" sz="3600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347864" y="3140968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547664" y="4221088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347864" y="1844824"/>
            <a:ext cx="208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Padrão de Rolagem</a:t>
            </a:r>
            <a:endParaRPr lang="pt-BR" dirty="0"/>
          </a:p>
        </p:txBody>
      </p:sp>
      <p:pic>
        <p:nvPicPr>
          <p:cNvPr id="11266" name="Picture 2" descr="C:\Users\Casa\Desktop\Padrao de Rolagem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80928"/>
            <a:ext cx="5324475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Ensaios de Campo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8434" name="Picture 2" descr="C:\Users\Casa\Desktop\CCR - Apresentação\Massa Específica Aparente na Pi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80928"/>
            <a:ext cx="3528392" cy="36000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755576" y="1988840"/>
            <a:ext cx="797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Massa específica Aparente na Pista – Gabarito Cilíndrico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Ensaios de Campo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564904"/>
            <a:ext cx="572235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3568" y="1844824"/>
            <a:ext cx="819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Massa específica Aparente na Pista – Gabarito Retangular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Ensaios de Campo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55576" y="1916832"/>
            <a:ext cx="8124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Massa Específica Aparente na Pista -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Densímetro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Nuclear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20888"/>
            <a:ext cx="57054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Ensaios de Campo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059832" y="1988840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Densímetro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Nuclear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7387208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Ensaios de Campo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059832" y="1988840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Densímetro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Nuclear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8322505" cy="463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Definição</a:t>
            </a:r>
            <a:r>
              <a:rPr lang="pt-BR" sz="3600" b="1" dirty="0" smtClean="0">
                <a:latin typeface="Arial"/>
              </a:rPr>
              <a:t> Técnica</a:t>
            </a:r>
            <a:endParaRPr lang="pt-BR" sz="3600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Concreto Compactado com Rolo (CCR)</a:t>
            </a:r>
          </a:p>
          <a:p>
            <a:pPr marL="822960" lvl="4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Técnica construtiva composta de um concreto dosado de forma que, em seu estado fresco, seja capaz de suportar o peso de um rolo vibratório e compactador no momento do adensamento.</a:t>
            </a:r>
          </a:p>
          <a:p>
            <a:pPr marL="822960" lvl="4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buNone/>
            </a:pPr>
            <a:r>
              <a:rPr lang="pt-BR" dirty="0" err="1" smtClean="0">
                <a:latin typeface="Arial"/>
                <a:ea typeface="Calibri"/>
                <a:cs typeface="Times New Roman"/>
              </a:rPr>
              <a:t>Roller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Compacted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Dam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(RCD)</a:t>
            </a:r>
          </a:p>
          <a:p>
            <a:pPr lvl="2" indent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Técnica caracterizada pela aplicação do CCR em blocos monolíticos de 15 m de largura, com juntas cortadas mecanicamente após compactação e envelopadas nos paramentos. Técnica desenvolvida e utilizada, principalmente, no Japão.</a:t>
            </a: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Ensaios de Campo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131840" y="3573016"/>
            <a:ext cx="1945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Vide planilha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2800" b="1" baseline="0" dirty="0" smtClean="0">
                <a:latin typeface="Arial"/>
              </a:rPr>
              <a:t>CCR – </a:t>
            </a:r>
            <a:r>
              <a:rPr lang="pt-BR" sz="2800" b="1" dirty="0" smtClean="0">
                <a:latin typeface="Arial"/>
              </a:rPr>
              <a:t>Controle Estatístico e de Aceitação – ACI 214</a:t>
            </a:r>
            <a:endParaRPr lang="pt-BR" sz="2800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2531" name="Picture 3" descr="C:\Users\Casa\Desktop\Contro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8892480" cy="4268283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467544" y="2924944"/>
            <a:ext cx="828092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Controle Estatístico e de Aceitação do CCR ensaios de 001 a 099 aos 90 dias de idade.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51520" y="5589240"/>
            <a:ext cx="889248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2800" b="1" baseline="0" dirty="0" smtClean="0">
                <a:latin typeface="Arial"/>
              </a:rPr>
              <a:t>CCR – </a:t>
            </a:r>
            <a:r>
              <a:rPr lang="pt-BR" sz="2800" b="1" dirty="0" smtClean="0">
                <a:latin typeface="Arial"/>
              </a:rPr>
              <a:t>Controle Estatístico e de Aceitação – ACI 214</a:t>
            </a:r>
            <a:endParaRPr lang="pt-BR" sz="2800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3554" name="Picture 2" descr="C:\Users\Casa\Desktop\Gráfi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727280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200" b="1" baseline="0" dirty="0" smtClean="0">
                <a:latin typeface="Arial"/>
              </a:rPr>
              <a:t>CCR – </a:t>
            </a:r>
            <a:r>
              <a:rPr lang="pt-BR" sz="3200" b="1" dirty="0" smtClean="0">
                <a:latin typeface="Arial"/>
              </a:rPr>
              <a:t>Controle de Compactação do Maciço</a:t>
            </a:r>
            <a:endParaRPr lang="pt-BR" sz="3200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Picture 2" descr="C:\Users\Casa\Desktop\Compactaçã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7924498" cy="4401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Pista Experimental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445848"/>
          </a:xfrm>
        </p:spPr>
        <p:txBody>
          <a:bodyPr>
            <a:normAutofit fontScale="32500" lnSpcReduction="20000"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>
              <a:buNone/>
            </a:pPr>
            <a:r>
              <a:rPr lang="pt-BR" sz="6400" b="1" dirty="0" smtClean="0">
                <a:latin typeface="Arial" pitchFamily="34" charset="0"/>
                <a:cs typeface="Arial" pitchFamily="34" charset="0"/>
              </a:rPr>
              <a:t> </a:t>
            </a:r>
            <a:endParaRPr lang="pt-BR" sz="6400" dirty="0" smtClean="0">
              <a:latin typeface="Arial" pitchFamily="34" charset="0"/>
              <a:cs typeface="Arial" pitchFamily="34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A pista poderá ser localizada em qualquer lugar próximo a área da barragem, ou dentro da mesma a critério da fiscalização. </a:t>
            </a:r>
          </a:p>
          <a:p>
            <a:pPr indent="0" algn="just">
              <a:lnSpc>
                <a:spcPct val="120000"/>
              </a:lnSpc>
              <a:buNone/>
            </a:pPr>
            <a:endParaRPr lang="pt-BR" sz="6400" dirty="0" smtClean="0">
              <a:latin typeface="Arial" pitchFamily="34" charset="0"/>
              <a:cs typeface="Arial" pitchFamily="34" charset="0"/>
            </a:endParaRPr>
          </a:p>
          <a:p>
            <a:pPr indent="0" algn="just">
              <a:lnSpc>
                <a:spcPct val="120000"/>
              </a:lnSpc>
              <a:buNone/>
            </a:pPr>
            <a:endParaRPr lang="pt-BR" sz="6400" dirty="0" smtClean="0">
              <a:latin typeface="Arial" pitchFamily="34" charset="0"/>
              <a:cs typeface="Arial" pitchFamily="34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A pista experimental servirá também como área de prática, treinamento e orientação dos envolvidos nesses trabalhos.  A </a:t>
            </a:r>
            <a:r>
              <a:rPr lang="pt-BR" sz="6400" dirty="0" err="1" smtClean="0">
                <a:latin typeface="Arial" pitchFamily="34" charset="0"/>
                <a:cs typeface="Arial" pitchFamily="34" charset="0"/>
              </a:rPr>
              <a:t>excutante</a:t>
            </a:r>
            <a:r>
              <a:rPr lang="pt-BR" sz="6400" dirty="0" smtClean="0">
                <a:latin typeface="Arial" pitchFamily="34" charset="0"/>
                <a:cs typeface="Arial" pitchFamily="34" charset="0"/>
              </a:rPr>
              <a:t> e a Fiscalização deverão organizar sessões para análise crítica e revisão dos resultados para todo pessoal envolvido, incluindo o de fiscalização, inspeção, técnicos e operários especializados.</a:t>
            </a: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Pista Experimental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445848"/>
          </a:xfrm>
        </p:spPr>
        <p:txBody>
          <a:bodyPr>
            <a:normAutofit fontScale="25000" lnSpcReduction="20000"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Objetivos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 •	Ajustar as dosagens estudadas no laboratório para uso, quanto a </a:t>
            </a:r>
            <a:r>
              <a:rPr lang="pt-BR" sz="6400" dirty="0" err="1" smtClean="0">
                <a:latin typeface="Arial" pitchFamily="34" charset="0"/>
                <a:cs typeface="Arial" pitchFamily="34" charset="0"/>
              </a:rPr>
              <a:t>trabalhabilidade</a:t>
            </a:r>
            <a:r>
              <a:rPr lang="pt-BR" sz="6400" dirty="0" smtClean="0">
                <a:latin typeface="Arial" pitchFamily="34" charset="0"/>
                <a:cs typeface="Arial" pitchFamily="34" charset="0"/>
              </a:rPr>
              <a:t>, umidade e densidade;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•	Conhecer o desempenho dos equipamentos, principalmente do rolo vibratório e do tipo de compactador a ser utilizado nas regiões não acessíveis ao rolo vibratório;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•    Investigar diferentes alturas de camadas (0,30 m, 0,35 m e 0,40 m);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•	definir o número de passadas do rolo vibratório em função da </a:t>
            </a:r>
            <a:r>
              <a:rPr lang="pt-BR" sz="6400" dirty="0" err="1" smtClean="0">
                <a:latin typeface="Arial" pitchFamily="34" charset="0"/>
                <a:cs typeface="Arial" pitchFamily="34" charset="0"/>
              </a:rPr>
              <a:t>trabalhabilidade</a:t>
            </a:r>
            <a:r>
              <a:rPr lang="pt-BR" sz="6400" dirty="0" smtClean="0">
                <a:latin typeface="Arial" pitchFamily="34" charset="0"/>
                <a:cs typeface="Arial" pitchFamily="34" charset="0"/>
              </a:rPr>
              <a:t> e densidade requeridas;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•	Investigar intervalos de lançamentos sucessivos, diurno e noturno, em termos de tempos de exposição admissíveis;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•	Investigar situações de juntas de concretagem quanto a aderência e tipos de tratamento;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hangingPunct="0"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Pista Experimental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517856"/>
          </a:xfrm>
        </p:spPr>
        <p:txBody>
          <a:bodyPr>
            <a:normAutofit fontScale="25000" lnSpcReduction="20000"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Objetivos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 •	Testar o método executivo de juntas induzidas;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•	Investigar alternativas construtivas, tais como: 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•	Lançamento e adensamento do CCR junto às fôrmas (simulando adensamento a jusante);</a:t>
            </a:r>
          </a:p>
          <a:p>
            <a:pPr algn="just" hangingPunct="0">
              <a:buNone/>
            </a:pPr>
            <a:endParaRPr lang="pt-BR" sz="6400" dirty="0" smtClean="0">
              <a:latin typeface="Arial" pitchFamily="34" charset="0"/>
              <a:cs typeface="Arial" pitchFamily="34" charset="0"/>
            </a:endParaRP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•	Lançamento e adensamento do CCR e concreto convencional junto à rocha, nas ombreiras;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•	Extrair testemunhos para: 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•	Avaliar a qualidade do CCR e concreto convencional através da caracterização de suas propriedades mecânicas, elásticas e de permeabilidade;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•	Avaliar aderência entre camadas e alternativas de construção investigadas.</a:t>
            </a:r>
          </a:p>
          <a:p>
            <a:pPr algn="just" hangingPunct="0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Manifestações Patológicas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5157192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r>
              <a:rPr lang="pt-BR" sz="2200" b="1" dirty="0" smtClean="0">
                <a:latin typeface="Arial"/>
                <a:ea typeface="Calibri"/>
                <a:cs typeface="Times New Roman"/>
              </a:rPr>
              <a:t>Patologias</a:t>
            </a:r>
          </a:p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r>
              <a:rPr lang="pt-BR" sz="2200" b="1" dirty="0" smtClean="0">
                <a:latin typeface="Arial"/>
                <a:ea typeface="Calibri"/>
                <a:cs typeface="Times New Roman"/>
              </a:rPr>
              <a:t>Patologia: Segregação no lançamento e adensamento</a:t>
            </a: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221" name="Picture 5" descr="F:\APRESENTAÇÃO\LCLAC APR\DSC01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17"/>
            <a:ext cx="5904656" cy="4428317"/>
          </a:xfrm>
          <a:prstGeom prst="rect">
            <a:avLst/>
          </a:prstGeom>
          <a:noFill/>
        </p:spPr>
      </p:pic>
      <p:sp>
        <p:nvSpPr>
          <p:cNvPr id="12" name="Elipse 11"/>
          <p:cNvSpPr/>
          <p:nvPr/>
        </p:nvSpPr>
        <p:spPr>
          <a:xfrm rot="21006060">
            <a:off x="2528315" y="3067104"/>
            <a:ext cx="4824886" cy="93610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Manifestações Patológicas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8229600" cy="4653136"/>
          </a:xfrm>
        </p:spPr>
        <p:txBody>
          <a:bodyPr>
            <a:normAutofit fontScale="92500" lnSpcReduction="10000"/>
          </a:bodyPr>
          <a:lstStyle/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r>
              <a:rPr lang="pt-BR" sz="2200" b="1" dirty="0" smtClean="0">
                <a:latin typeface="Arial"/>
                <a:ea typeface="Calibri"/>
                <a:cs typeface="Times New Roman"/>
              </a:rPr>
              <a:t>Patologia: Fissuras</a:t>
            </a: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42" name="Picture 2" descr="F:\APRESENTAÇÃO\LCLAC APR\DSC01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88840"/>
            <a:ext cx="5688632" cy="4266306"/>
          </a:xfrm>
          <a:prstGeom prst="rect">
            <a:avLst/>
          </a:prstGeom>
          <a:noFill/>
        </p:spPr>
      </p:pic>
      <p:sp>
        <p:nvSpPr>
          <p:cNvPr id="8" name="Elipse 7"/>
          <p:cNvSpPr/>
          <p:nvPr/>
        </p:nvSpPr>
        <p:spPr>
          <a:xfrm>
            <a:off x="4067944" y="1916832"/>
            <a:ext cx="648072" cy="338437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</a:t>
            </a:r>
            <a:r>
              <a:rPr lang="pt-BR" sz="3600" b="1" dirty="0" smtClean="0">
                <a:latin typeface="Arial"/>
              </a:rPr>
              <a:t>Manifestações Patológicas</a:t>
            </a:r>
            <a:endParaRPr lang="pt-BR" sz="3600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r>
              <a:rPr lang="pt-BR" sz="2200" b="1" dirty="0" smtClean="0">
                <a:latin typeface="Arial"/>
                <a:ea typeface="Calibri"/>
                <a:cs typeface="Times New Roman"/>
              </a:rPr>
              <a:t>Patologias: Nichos de concretagem</a:t>
            </a: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266" name="Picture 2" descr="F:\APRESENTAÇÃO\LCLAC APR\DSC01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08920"/>
            <a:ext cx="4800189" cy="3600000"/>
          </a:xfrm>
          <a:prstGeom prst="rect">
            <a:avLst/>
          </a:prstGeom>
          <a:noFill/>
        </p:spPr>
      </p:pic>
      <p:sp>
        <p:nvSpPr>
          <p:cNvPr id="8" name="Elipse 7"/>
          <p:cNvSpPr/>
          <p:nvPr/>
        </p:nvSpPr>
        <p:spPr>
          <a:xfrm>
            <a:off x="3203848" y="4221088"/>
            <a:ext cx="100811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Normas e Referências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8229600" cy="4752528"/>
          </a:xfrm>
        </p:spPr>
        <p:txBody>
          <a:bodyPr>
            <a:normAutofit fontScale="55000" lnSpcReduction="20000"/>
          </a:bodyPr>
          <a:lstStyle/>
          <a:p>
            <a:pPr marL="72000" indent="0" algn="ctr">
              <a:buNone/>
            </a:pPr>
            <a:r>
              <a:rPr lang="pt-BR" b="1" dirty="0" smtClean="0"/>
              <a:t>Documentos de Referências e Normativos</a:t>
            </a:r>
          </a:p>
          <a:p>
            <a:pPr marL="72000" indent="0" algn="just">
              <a:buNone/>
            </a:pPr>
            <a:endParaRPr lang="pt-BR" dirty="0" smtClean="0"/>
          </a:p>
          <a:p>
            <a:pPr marL="72000" indent="0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72000" indent="0" algn="just"/>
            <a:r>
              <a:rPr lang="pt-BR" dirty="0" smtClean="0">
                <a:latin typeface="Arial" pitchFamily="34" charset="0"/>
                <a:cs typeface="Arial" pitchFamily="34" charset="0"/>
              </a:rPr>
              <a:t>ABNT NBR NM 04:2000 – Concreto Compactado com Rolo – Determinação da densidade “in situ” com o uso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densímetro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nuclear.</a:t>
            </a:r>
          </a:p>
          <a:p>
            <a:pPr marL="7200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72000" indent="0" algn="just"/>
            <a:r>
              <a:rPr lang="pt-BR" dirty="0" smtClean="0">
                <a:latin typeface="Arial" pitchFamily="34" charset="0"/>
                <a:cs typeface="Arial" pitchFamily="34" charset="0"/>
              </a:rPr>
              <a:t>ABNT NBR 16312-1:2015 – Concreto Compactado com Rolo – Terminologia</a:t>
            </a:r>
          </a:p>
          <a:p>
            <a:pPr marL="72000" indent="0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72000" indent="0" algn="just"/>
            <a:r>
              <a:rPr lang="pt-BR" dirty="0" smtClean="0">
                <a:latin typeface="Arial" pitchFamily="34" charset="0"/>
                <a:cs typeface="Arial" pitchFamily="34" charset="0"/>
              </a:rPr>
              <a:t>ABNT NBR 16312-2:2015 – Concreto Compactado com Rolo – Preparação em Laboratório</a:t>
            </a:r>
          </a:p>
          <a:p>
            <a:pPr marL="7200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72000" indent="0" algn="just"/>
            <a:r>
              <a:rPr lang="pt-BR" dirty="0" smtClean="0">
                <a:latin typeface="Arial" pitchFamily="34" charset="0"/>
                <a:cs typeface="Arial" pitchFamily="34" charset="0"/>
              </a:rPr>
              <a:t>ABNT NBR 16312-3:2015 – Concreto Compactado com Rolo – Ensaios de Laboratório em Concreto</a:t>
            </a:r>
          </a:p>
          <a:p>
            <a:pPr marL="7200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72000" indent="0" algn="just"/>
            <a:r>
              <a:rPr lang="pt-BR" dirty="0" smtClean="0">
                <a:latin typeface="Arial" pitchFamily="34" charset="0"/>
                <a:cs typeface="Arial" pitchFamily="34" charset="0"/>
              </a:rPr>
              <a:t>ABNT NBR 15900:2009 – Água para Amassamento do Concreto</a:t>
            </a:r>
          </a:p>
          <a:p>
            <a:pPr marL="7200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72000" indent="0" algn="just"/>
            <a:r>
              <a:rPr lang="pt-BR" dirty="0" smtClean="0">
                <a:latin typeface="Arial" pitchFamily="34" charset="0"/>
                <a:cs typeface="Arial" pitchFamily="34" charset="0"/>
              </a:rPr>
              <a:t>ABNT NBR 11578:1997 - Cimento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Portland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Composto – Especificação</a:t>
            </a:r>
          </a:p>
          <a:p>
            <a:pPr marL="7200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72000" indent="0" algn="just"/>
            <a:r>
              <a:rPr lang="pt-BR" dirty="0" smtClean="0">
                <a:latin typeface="Arial" pitchFamily="34" charset="0"/>
                <a:cs typeface="Arial" pitchFamily="34" charset="0"/>
              </a:rPr>
              <a:t>ABNT NBR 5732: 1991 Cimento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Portland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Comum</a:t>
            </a:r>
          </a:p>
          <a:p>
            <a:pPr marL="7200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72000" indent="0" algn="just"/>
            <a:r>
              <a:rPr lang="pt-BR" dirty="0" err="1" smtClean="0">
                <a:latin typeface="Arial" pitchFamily="34" charset="0"/>
                <a:cs typeface="Arial" pitchFamily="34" charset="0"/>
              </a:rPr>
              <a:t>American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Concrete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Institute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ACI 214 R-11 –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Guide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Evaluation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Strength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Test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Concrete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</a:t>
            </a:r>
            <a:r>
              <a:rPr lang="pt-BR" sz="3600" b="1" dirty="0" smtClean="0">
                <a:latin typeface="Arial"/>
              </a:rPr>
              <a:t>Manifestações Patológicas</a:t>
            </a:r>
            <a:endParaRPr lang="pt-BR" sz="3600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buNone/>
            </a:pPr>
            <a:r>
              <a:rPr lang="pt-BR" sz="2200" b="1" dirty="0" err="1" smtClean="0">
                <a:latin typeface="Arial"/>
                <a:ea typeface="Calibri"/>
                <a:cs typeface="Times New Roman"/>
              </a:rPr>
              <a:t>Video</a:t>
            </a:r>
            <a:endParaRPr lang="pt-BR" sz="2200" b="1" dirty="0" smtClean="0">
              <a:latin typeface="Arial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endParaRPr lang="pt-BR" sz="1300" b="1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928818"/>
          </a:xfrm>
        </p:spPr>
        <p:txBody>
          <a:bodyPr>
            <a:normAutofit/>
          </a:bodyPr>
          <a:lstStyle/>
          <a:p>
            <a:pPr lvl="1" algn="ctr"/>
            <a:r>
              <a:rPr lang="pt-BR" sz="6700" b="1" baseline="0" dirty="0" smtClean="0">
                <a:solidFill>
                  <a:srgbClr val="0070C0"/>
                </a:solidFill>
                <a:latin typeface="Arial"/>
              </a:rPr>
              <a:t>Obrigado!!!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200" b="1" baseline="0" dirty="0" smtClean="0">
              <a:latin typeface="Arial"/>
            </a:endParaRPr>
          </a:p>
        </p:txBody>
      </p:sp>
      <p:pic>
        <p:nvPicPr>
          <p:cNvPr id="7065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Dispositivos de </a:t>
            </a:r>
            <a:r>
              <a:rPr lang="pt-BR" sz="3600" b="1" dirty="0" smtClean="0">
                <a:latin typeface="Arial"/>
              </a:rPr>
              <a:t>Medição</a:t>
            </a:r>
            <a:endParaRPr lang="pt-BR" sz="3600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None/>
            </a:pPr>
            <a:r>
              <a:rPr lang="pt-BR" sz="1800" dirty="0" err="1" smtClean="0">
                <a:latin typeface="Arial"/>
                <a:ea typeface="Calibri"/>
                <a:cs typeface="Times New Roman"/>
              </a:rPr>
              <a:t>Consistômetro</a:t>
            </a:r>
            <a:r>
              <a:rPr lang="pt-BR" sz="1800" dirty="0" smtClean="0">
                <a:latin typeface="Arial"/>
                <a:ea typeface="Calibri"/>
                <a:cs typeface="Times New Roman"/>
              </a:rPr>
              <a:t> </a:t>
            </a:r>
            <a:r>
              <a:rPr lang="pt-BR" sz="1800" dirty="0" err="1" smtClean="0">
                <a:latin typeface="Arial"/>
                <a:ea typeface="Calibri"/>
                <a:cs typeface="Times New Roman"/>
              </a:rPr>
              <a:t>VeBê</a:t>
            </a:r>
            <a:endParaRPr lang="pt-BR" sz="1800" dirty="0" smtClean="0">
              <a:latin typeface="Arial"/>
              <a:ea typeface="Calibri"/>
              <a:cs typeface="Times New Roman"/>
            </a:endParaRPr>
          </a:p>
          <a:p>
            <a:pPr marL="822960" lvl="4" indent="0" algn="just">
              <a:lnSpc>
                <a:spcPct val="115000"/>
              </a:lnSpc>
              <a:buNone/>
            </a:pPr>
            <a:r>
              <a:rPr lang="pt-BR" sz="1400" dirty="0" smtClean="0">
                <a:latin typeface="Arial"/>
                <a:ea typeface="Calibri"/>
                <a:cs typeface="Times New Roman"/>
              </a:rPr>
              <a:t>Recipiente cilíndrico para facilitar a visualização do processo de eliminação dos vazios do concreto durante o processo de adensamento. Pode ser usado em campo ou laboratório.</a:t>
            </a:r>
          </a:p>
          <a:p>
            <a:pPr marL="822960" lvl="4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808570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Dispositivos de Medição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None/>
            </a:pPr>
            <a:r>
              <a:rPr lang="pt-BR" sz="1800" dirty="0" err="1" smtClean="0">
                <a:latin typeface="Arial"/>
                <a:ea typeface="Calibri"/>
                <a:cs typeface="Times New Roman"/>
              </a:rPr>
              <a:t>Consistômetro</a:t>
            </a:r>
            <a:r>
              <a:rPr lang="pt-BR" sz="1800" dirty="0" smtClean="0">
                <a:latin typeface="Arial"/>
                <a:ea typeface="Calibri"/>
                <a:cs typeface="Times New Roman"/>
              </a:rPr>
              <a:t> </a:t>
            </a:r>
            <a:r>
              <a:rPr lang="pt-BR" sz="1800" dirty="0" err="1" smtClean="0">
                <a:latin typeface="Arial"/>
                <a:ea typeface="Calibri"/>
                <a:cs typeface="Times New Roman"/>
              </a:rPr>
              <a:t>VeBê</a:t>
            </a:r>
            <a:r>
              <a:rPr lang="pt-BR" sz="1800" dirty="0" smtClean="0">
                <a:latin typeface="Arial"/>
                <a:ea typeface="Calibri"/>
                <a:cs typeface="Times New Roman"/>
              </a:rPr>
              <a:t> – Mesa Vibratória</a:t>
            </a:r>
          </a:p>
          <a:p>
            <a:pPr marL="822960" lvl="4" indent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20888"/>
            <a:ext cx="5579772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43000"/>
          </a:xfrm>
        </p:spPr>
        <p:txBody>
          <a:bodyPr>
            <a:noAutofit/>
          </a:bodyPr>
          <a:lstStyle/>
          <a:p>
            <a:pPr marR="0" rtl="0"/>
            <a:r>
              <a:rPr lang="pt-BR" sz="3600" b="1" baseline="0" dirty="0" smtClean="0">
                <a:latin typeface="Arial"/>
              </a:rPr>
              <a:t>CCR – Dispositivos</a:t>
            </a:r>
            <a:r>
              <a:rPr lang="pt-BR" sz="3600" b="1" dirty="0" smtClean="0">
                <a:latin typeface="Arial"/>
              </a:rPr>
              <a:t> de Medição</a:t>
            </a:r>
            <a:endParaRPr lang="pt-BR" sz="3600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pt-BR" sz="1900" dirty="0" smtClean="0">
                <a:latin typeface="Arial"/>
                <a:ea typeface="Calibri"/>
                <a:cs typeface="Times New Roman"/>
              </a:rPr>
              <a:t>Dispositivo Medidor de Água (DMA)</a:t>
            </a:r>
          </a:p>
          <a:p>
            <a:pPr lvl="2" indent="0" algn="just">
              <a:lnSpc>
                <a:spcPct val="115000"/>
              </a:lnSpc>
              <a:buNone/>
            </a:pPr>
            <a:r>
              <a:rPr lang="pt-BR" sz="1600" dirty="0" smtClean="0">
                <a:latin typeface="Arial"/>
                <a:ea typeface="Calibri"/>
                <a:cs typeface="Times New Roman"/>
              </a:rPr>
              <a:t>Fabricado em acrílico transparente, provido de um sifão, </a:t>
            </a:r>
            <a:r>
              <a:rPr lang="pt-BR" sz="1600" dirty="0" err="1" smtClean="0">
                <a:latin typeface="Arial"/>
                <a:ea typeface="Calibri"/>
                <a:cs typeface="Times New Roman"/>
              </a:rPr>
              <a:t>utlizado</a:t>
            </a:r>
            <a:r>
              <a:rPr lang="pt-BR" sz="1600" dirty="0" smtClean="0">
                <a:latin typeface="Arial"/>
                <a:ea typeface="Calibri"/>
                <a:cs typeface="Times New Roman"/>
              </a:rPr>
              <a:t> na determinação da água unitária e de massa específica do concreto.</a:t>
            </a:r>
          </a:p>
          <a:p>
            <a:pPr lvl="2" indent="0" algn="just">
              <a:lnSpc>
                <a:spcPct val="115000"/>
              </a:lnSpc>
              <a:buNone/>
            </a:pPr>
            <a:endParaRPr lang="pt-BR" sz="16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buNone/>
            </a:pPr>
            <a:r>
              <a:rPr lang="pt-BR" sz="1600" dirty="0" smtClean="0">
                <a:latin typeface="Arial"/>
                <a:ea typeface="Calibri"/>
                <a:cs typeface="Times New Roman"/>
              </a:rPr>
              <a:t>.</a:t>
            </a: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12976"/>
            <a:ext cx="6804345" cy="319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980</TotalTime>
  <Words>1488</Words>
  <Application>Microsoft Office PowerPoint</Application>
  <PresentationFormat>Apresentação na tela (4:3)</PresentationFormat>
  <Paragraphs>371</Paragraphs>
  <Slides>61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2" baseType="lpstr">
      <vt:lpstr>Fluxo</vt:lpstr>
      <vt:lpstr>CCR – Concreto Compactado com Rolo</vt:lpstr>
      <vt:lpstr>Apresentação do PowerPoint</vt:lpstr>
      <vt:lpstr>Apresentação do PowerPoint</vt:lpstr>
      <vt:lpstr>CCR – Concreto Compactado com Rolo</vt:lpstr>
      <vt:lpstr>CCR – Definição Técnica</vt:lpstr>
      <vt:lpstr>CCR – Normas e Referências </vt:lpstr>
      <vt:lpstr>CCR – Dispositivos de Medição</vt:lpstr>
      <vt:lpstr>CCR – Dispositivos de Medição</vt:lpstr>
      <vt:lpstr>CCR – Dispositivos de Medição</vt:lpstr>
      <vt:lpstr>CCR – Dispositivos de Medição</vt:lpstr>
      <vt:lpstr>CCR – Dispositivos de Medição</vt:lpstr>
      <vt:lpstr>CCR – Propriedades e Características</vt:lpstr>
      <vt:lpstr>CCR – Propriedades e Características</vt:lpstr>
      <vt:lpstr>CCR – Propriedades e Características</vt:lpstr>
      <vt:lpstr>CCR – Propriedades e Características</vt:lpstr>
      <vt:lpstr>CCR – Propriedades e Características</vt:lpstr>
      <vt:lpstr>CCR – Aplicação em Campo</vt:lpstr>
      <vt:lpstr>CCR – Aplicação em Campo</vt:lpstr>
      <vt:lpstr>CCR – Aplicação em Campo</vt:lpstr>
      <vt:lpstr>CCR – Preparação dos Materiais - Agregados</vt:lpstr>
      <vt:lpstr>CCR – Gran. por Sed. do Topsoil</vt:lpstr>
      <vt:lpstr>CCR – Agregado Graúdo</vt:lpstr>
      <vt:lpstr>CCR – Agregado Miúdo</vt:lpstr>
      <vt:lpstr>CCR – Composição Granulométrica</vt:lpstr>
      <vt:lpstr>CCR – Composição Granulométrica</vt:lpstr>
      <vt:lpstr>CCR – Curva Granulométrica</vt:lpstr>
      <vt:lpstr>CCR – Traço de Concreto</vt:lpstr>
      <vt:lpstr>CCR – Ensaios de Laboratório</vt:lpstr>
      <vt:lpstr>CCR – Ensaios de Laboratório</vt:lpstr>
      <vt:lpstr>CCR – Produção do Concreto</vt:lpstr>
      <vt:lpstr>CCR – Produção do Concreto</vt:lpstr>
      <vt:lpstr>CCR – Produção do Concreto</vt:lpstr>
      <vt:lpstr>CCR – Produção do Concreto</vt:lpstr>
      <vt:lpstr>CCR – Produção do Concreto</vt:lpstr>
      <vt:lpstr>CCR – Produção do Concreto</vt:lpstr>
      <vt:lpstr>CCR – Produção do Concreto</vt:lpstr>
      <vt:lpstr>CCR – Produção do Concreto</vt:lpstr>
      <vt:lpstr>CCR – Produção do Concreto</vt:lpstr>
      <vt:lpstr>CCR – Produção do Concreto</vt:lpstr>
      <vt:lpstr>CCR – Aspectos Construtivos</vt:lpstr>
      <vt:lpstr>CCR – Aspectos Construtivos</vt:lpstr>
      <vt:lpstr>CCR – Aspectos Construtivos</vt:lpstr>
      <vt:lpstr>CCR – Aspectos Construtivos</vt:lpstr>
      <vt:lpstr>CCR – Aspectos Construtivos</vt:lpstr>
      <vt:lpstr>CCR – Ensaios de Campo</vt:lpstr>
      <vt:lpstr>CCR – Ensaios de Campo</vt:lpstr>
      <vt:lpstr>CCR – Ensaios de Campo</vt:lpstr>
      <vt:lpstr>CCR – Ensaios de Campo</vt:lpstr>
      <vt:lpstr>CCR – Ensaios de Campo</vt:lpstr>
      <vt:lpstr>CCR – Ensaios de Campo</vt:lpstr>
      <vt:lpstr>CCR – Controle Estatístico e de Aceitação – ACI 214</vt:lpstr>
      <vt:lpstr>CCR – Controle Estatístico e de Aceitação – ACI 214</vt:lpstr>
      <vt:lpstr>CCR – Controle de Compactação do Maciço</vt:lpstr>
      <vt:lpstr>CCR – Pista Experimental</vt:lpstr>
      <vt:lpstr>CCR – Pista Experimental</vt:lpstr>
      <vt:lpstr>CCR – Pista Experimental</vt:lpstr>
      <vt:lpstr>CCR – Manifestações Patológicas</vt:lpstr>
      <vt:lpstr>CCR – Manifestações Patológicas</vt:lpstr>
      <vt:lpstr>CCR – Manifestações Patológicas</vt:lpstr>
      <vt:lpstr>CCR – Manifestações Patológicas</vt:lpstr>
      <vt:lpstr>Obrigado!!!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Recuperação Estrutural</dc:title>
  <dc:creator>Casa</dc:creator>
  <cp:lastModifiedBy>LClacrose</cp:lastModifiedBy>
  <cp:revision>23</cp:revision>
  <dcterms:created xsi:type="dcterms:W3CDTF">2014-11-03T01:54:49Z</dcterms:created>
  <dcterms:modified xsi:type="dcterms:W3CDTF">2017-10-27T12:41:00Z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