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6"/>
  </p:notesMasterIdLst>
  <p:sldIdLst>
    <p:sldId id="256" r:id="rId2"/>
    <p:sldId id="481" r:id="rId3"/>
    <p:sldId id="513" r:id="rId4"/>
    <p:sldId id="257" r:id="rId5"/>
    <p:sldId id="515" r:id="rId6"/>
    <p:sldId id="516" r:id="rId7"/>
    <p:sldId id="518" r:id="rId8"/>
    <p:sldId id="519" r:id="rId9"/>
    <p:sldId id="520" r:id="rId10"/>
    <p:sldId id="522" r:id="rId11"/>
    <p:sldId id="523" r:id="rId12"/>
    <p:sldId id="524" r:id="rId13"/>
    <p:sldId id="525" r:id="rId14"/>
    <p:sldId id="526" r:id="rId15"/>
    <p:sldId id="527" r:id="rId16"/>
    <p:sldId id="530" r:id="rId17"/>
    <p:sldId id="531" r:id="rId18"/>
    <p:sldId id="528" r:id="rId19"/>
    <p:sldId id="533" r:id="rId20"/>
    <p:sldId id="542" r:id="rId21"/>
    <p:sldId id="543" r:id="rId22"/>
    <p:sldId id="546" r:id="rId23"/>
    <p:sldId id="547" r:id="rId24"/>
    <p:sldId id="260" r:id="rId25"/>
    <p:sldId id="534" r:id="rId26"/>
    <p:sldId id="535" r:id="rId27"/>
    <p:sldId id="536" r:id="rId28"/>
    <p:sldId id="537" r:id="rId29"/>
    <p:sldId id="541" r:id="rId30"/>
    <p:sldId id="540" r:id="rId31"/>
    <p:sldId id="539" r:id="rId32"/>
    <p:sldId id="538" r:id="rId33"/>
    <p:sldId id="548" r:id="rId34"/>
    <p:sldId id="549" r:id="rId35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17E53A7-EBB3-4543-BD37-632876122422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FA668F6-A505-49C0-A238-755F1A2F86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73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68F6-A505-49C0-A238-755F1A2F86FC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68F6-A505-49C0-A238-755F1A2F86FC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68F6-A505-49C0-A238-755F1A2F86FC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68F6-A505-49C0-A238-755F1A2F86FC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68F6-A505-49C0-A238-755F1A2F86FC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68F6-A505-49C0-A238-755F1A2F86FC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68F6-A505-49C0-A238-755F1A2F86FC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68F6-A505-49C0-A238-755F1A2F86FC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68F6-A505-49C0-A238-755F1A2F86FC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668F6-A505-49C0-A238-755F1A2F86FC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0C4808-500A-4AAB-B5B2-953FFE517C3A}" type="datetimeFigureOut">
              <a:rPr lang="pt-BR" smtClean="0"/>
              <a:pPr/>
              <a:t>27/10/2017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CB0026-783F-4D65-BDF7-C13A7ABB5D38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itagemdeedificios.com.b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baseline="0" dirty="0" smtClean="0">
                <a:latin typeface="Arial"/>
              </a:rPr>
              <a:t>Investigação em Fachadas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1472" y="1857364"/>
            <a:ext cx="8229600" cy="452596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Marcelo Lafayette, MBA</a:t>
            </a:r>
          </a:p>
          <a:p>
            <a:pPr>
              <a:buNone/>
            </a:pPr>
            <a:endParaRPr lang="pt-BR" sz="1800" dirty="0" smtClean="0"/>
          </a:p>
          <a:p>
            <a:pPr lvl="1">
              <a:buNone/>
            </a:pPr>
            <a:r>
              <a:rPr lang="pt-BR" sz="2000" dirty="0" smtClean="0"/>
              <a:t>Engenheiro Civil;</a:t>
            </a:r>
          </a:p>
          <a:p>
            <a:pPr lvl="1">
              <a:buNone/>
            </a:pPr>
            <a:r>
              <a:rPr lang="pt-BR" sz="2000" dirty="0" smtClean="0"/>
              <a:t>Administrador de Empresas;</a:t>
            </a:r>
          </a:p>
          <a:p>
            <a:pPr lvl="1">
              <a:buNone/>
            </a:pPr>
            <a:r>
              <a:rPr lang="pt-BR" sz="2000" dirty="0" smtClean="0"/>
              <a:t>Especialista em Gestão;</a:t>
            </a:r>
          </a:p>
          <a:p>
            <a:pPr lvl="1">
              <a:buNone/>
            </a:pPr>
            <a:r>
              <a:rPr lang="pt-BR" sz="2000" dirty="0" smtClean="0"/>
              <a:t>Colaborador da LCLacrose;</a:t>
            </a:r>
          </a:p>
          <a:p>
            <a:pPr lvl="1">
              <a:buNone/>
            </a:pPr>
            <a:r>
              <a:rPr lang="pt-BR" sz="2000" dirty="0" smtClean="0"/>
              <a:t>Docente da  Faculdade Maurício de Nassau.</a:t>
            </a:r>
          </a:p>
        </p:txBody>
      </p:sp>
      <p:pic>
        <p:nvPicPr>
          <p:cNvPr id="23554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-324544" y="1844824"/>
            <a:ext cx="8229600" cy="4389120"/>
          </a:xfrm>
        </p:spPr>
        <p:txBody>
          <a:bodyPr>
            <a:normAutofit/>
          </a:bodyPr>
          <a:lstStyle/>
          <a:p>
            <a:pPr lvl="1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Condição atual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2050" name="Picture 2" descr="C:\Users\Casa\Desktop\Edi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6716" y="1839910"/>
            <a:ext cx="6177284" cy="501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-324544" y="1844824"/>
            <a:ext cx="8229600" cy="4389120"/>
          </a:xfrm>
        </p:spPr>
        <p:txBody>
          <a:bodyPr>
            <a:normAutofit/>
          </a:bodyPr>
          <a:lstStyle/>
          <a:p>
            <a:pPr lvl="1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Condição atual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3074" name="Picture 2" descr="C:\Users\Casa\Desktop\Edital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132856"/>
            <a:ext cx="558799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-324544" y="1844824"/>
            <a:ext cx="8229600" cy="4389120"/>
          </a:xfrm>
        </p:spPr>
        <p:txBody>
          <a:bodyPr>
            <a:normAutofit/>
          </a:bodyPr>
          <a:lstStyle/>
          <a:p>
            <a:pPr lvl="1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Condição atual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4098" name="Picture 2" descr="C:\Users\Casa\Desktop\Planilh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5309789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Quais as vantagens de elaborar um projeto?</a:t>
            </a:r>
          </a:p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Unificação dos orçamentos, a partir de informações precisas que vão gerar uma linguagem única entre os envolvidos;</a:t>
            </a: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Melhores condições de análise das propostas de execução por parte do Contratante;</a:t>
            </a: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Facilidade de fiscalização.</a:t>
            </a: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Definição de etapas do serviço;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Quais os métodos?</a:t>
            </a:r>
          </a:p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Termografia;</a:t>
            </a: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Ensaios percussivos;</a:t>
            </a: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Ensaios de aderência.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Termografia</a:t>
            </a:r>
          </a:p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/>
            <a:r>
              <a:rPr lang="pt-BR" dirty="0" smtClean="0"/>
              <a:t>A termografia por raios infravermelhos é a ciência de aquisição e análise de valores de temperatura obtidos a partir de câmaras termográficas.</a:t>
            </a:r>
          </a:p>
          <a:p>
            <a:pPr lvl="1" algn="just"/>
            <a:r>
              <a:rPr lang="pt-BR" dirty="0" smtClean="0"/>
              <a:t>A análise termográfica de um edifício procura detectar a existência de incoerências nos padrões de temperatura dos elementos da construção, quando analisados nas mesmas condições. A ocorrência de diferenças nos padrões de temperatura indicia a existência de problemas.</a:t>
            </a: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Termografia</a:t>
            </a:r>
          </a:p>
          <a:p>
            <a:pPr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5122" name="Picture 2" descr="C:\Users\Casa\Desktop\Termo 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3946989" cy="2520000"/>
          </a:xfrm>
          <a:prstGeom prst="rect">
            <a:avLst/>
          </a:prstGeom>
          <a:noFill/>
        </p:spPr>
      </p:pic>
      <p:pic>
        <p:nvPicPr>
          <p:cNvPr id="5123" name="Picture 3" descr="C:\Users\Casa\Desktop\Termo 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3946988" cy="2520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83568" y="5805264"/>
            <a:ext cx="386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Localização de elementos Estruturais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292080" y="5805264"/>
            <a:ext cx="286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Localização de vazamentos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83768" y="6309320"/>
            <a:ext cx="426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www.peritagemdeedificios.com.br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Termografia</a:t>
            </a:r>
          </a:p>
          <a:p>
            <a:pPr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6146" name="Picture 2" descr="C:\Users\Casa\Desktop\Termograf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32856"/>
            <a:ext cx="5472608" cy="439248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3635896" y="6093296"/>
            <a:ext cx="5271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Identificação de manifestações patológicas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sz="3400" dirty="0" smtClean="0">
                <a:latin typeface="Arial"/>
                <a:ea typeface="Calibri"/>
                <a:cs typeface="Times New Roman"/>
              </a:rPr>
              <a:t>Ensaios percussivos</a:t>
            </a:r>
          </a:p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Objetivo</a:t>
            </a:r>
          </a:p>
          <a:p>
            <a:pPr lvl="2" algn="just"/>
            <a:r>
              <a:rPr lang="pt-BR" dirty="0" smtClean="0">
                <a:latin typeface="Arial" pitchFamily="34" charset="0"/>
                <a:cs typeface="Arial" pitchFamily="34" charset="0"/>
              </a:rPr>
              <a:t>Identificar a existência de locais com “som cavo” nas fachadas.</a:t>
            </a: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Método Executivo:</a:t>
            </a:r>
          </a:p>
          <a:p>
            <a:pPr lvl="2" algn="just"/>
            <a:r>
              <a:rPr lang="pt-BR" dirty="0" smtClean="0">
                <a:latin typeface="Arial" pitchFamily="34" charset="0"/>
                <a:cs typeface="Arial" pitchFamily="34" charset="0"/>
              </a:rPr>
              <a:t>Não é normatizado;</a:t>
            </a:r>
          </a:p>
          <a:p>
            <a:pPr lvl="2" algn="just"/>
            <a:r>
              <a:rPr lang="pt-BR" dirty="0" smtClean="0">
                <a:latin typeface="Arial" pitchFamily="34" charset="0"/>
                <a:cs typeface="Arial" pitchFamily="34" charset="0"/>
              </a:rPr>
              <a:t>Materiais utilizados;</a:t>
            </a:r>
          </a:p>
          <a:p>
            <a:pPr lvl="3"/>
            <a:r>
              <a:rPr lang="pt-BR" dirty="0" smtClean="0"/>
              <a:t>Cadeira suspensa e cordas;</a:t>
            </a:r>
            <a:endParaRPr lang="pt-BR" sz="1200" dirty="0" smtClean="0"/>
          </a:p>
          <a:p>
            <a:pPr lvl="3"/>
            <a:r>
              <a:rPr lang="pt-BR" dirty="0" smtClean="0"/>
              <a:t>Martelo de borracha ou madeira;</a:t>
            </a:r>
            <a:endParaRPr lang="pt-BR" sz="1200" dirty="0" smtClean="0"/>
          </a:p>
          <a:p>
            <a:pPr lvl="3"/>
            <a:r>
              <a:rPr lang="pt-BR" dirty="0" smtClean="0"/>
              <a:t>Fitas ou marcadores para identificação da área;</a:t>
            </a:r>
          </a:p>
          <a:p>
            <a:pPr lvl="3"/>
            <a:r>
              <a:rPr lang="pt-BR" dirty="0" smtClean="0"/>
              <a:t>Rádios;</a:t>
            </a:r>
          </a:p>
          <a:p>
            <a:pPr lvl="3"/>
            <a:r>
              <a:rPr lang="pt-BR" dirty="0" smtClean="0"/>
              <a:t>Plantas ou croquis;</a:t>
            </a:r>
          </a:p>
          <a:p>
            <a:pPr lvl="3"/>
            <a:r>
              <a:rPr lang="pt-BR" dirty="0" smtClean="0"/>
              <a:t>Profissional com experiência.</a:t>
            </a:r>
          </a:p>
          <a:p>
            <a:pPr lvl="3"/>
            <a:endParaRPr lang="pt-BR" dirty="0" smtClean="0"/>
          </a:p>
          <a:p>
            <a:pPr lvl="3"/>
            <a:endParaRPr lang="pt-BR" sz="1200" dirty="0" smtClean="0"/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0" y="1916832"/>
            <a:ext cx="8229600" cy="473388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sz="3400" dirty="0" smtClean="0">
                <a:latin typeface="Arial"/>
                <a:ea typeface="Calibri"/>
                <a:cs typeface="Times New Roman"/>
              </a:rPr>
              <a:t>Ensaios percussivos</a:t>
            </a:r>
          </a:p>
          <a:p>
            <a:pPr lvl="1"/>
            <a:r>
              <a:rPr lang="pt-BR" dirty="0" smtClean="0"/>
              <a:t>Apresentação dos resultados</a:t>
            </a:r>
          </a:p>
          <a:p>
            <a:pPr lvl="3"/>
            <a:r>
              <a:rPr lang="pt-BR" dirty="0" smtClean="0"/>
              <a:t>Marcação nas fachadas</a:t>
            </a:r>
          </a:p>
          <a:p>
            <a:pPr lvl="3"/>
            <a:r>
              <a:rPr lang="pt-BR" dirty="0" smtClean="0"/>
              <a:t>Croqui ou planta</a:t>
            </a:r>
          </a:p>
          <a:p>
            <a:pPr lvl="3"/>
            <a:endParaRPr lang="pt-BR" sz="1200" dirty="0" smtClean="0"/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644008" y="1623680"/>
          <a:ext cx="4289229" cy="523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Acrobat Document" r:id="rId4" imgW="5667139" imgH="8019997" progId="AcroExch.Document.7">
                  <p:embed/>
                </p:oleObj>
              </mc:Choice>
              <mc:Fallback>
                <p:oleObj name="Acrobat Document" r:id="rId4" imgW="5667139" imgH="801999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623680"/>
                        <a:ext cx="4289229" cy="523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5220072" y="5949280"/>
            <a:ext cx="3456384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1472" y="714356"/>
            <a:ext cx="8229600" cy="5929354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>
              <a:buNone/>
            </a:pPr>
            <a:r>
              <a:rPr lang="pt-BR" b="1" dirty="0" smtClean="0">
                <a:solidFill>
                  <a:srgbClr val="FF0000"/>
                </a:solidFill>
              </a:rPr>
              <a:t>LCLacrose Engenharia e Consultoria</a:t>
            </a:r>
          </a:p>
          <a:p>
            <a:pPr>
              <a:buNone/>
            </a:pPr>
            <a:endParaRPr lang="pt-BR" sz="1800" dirty="0" smtClean="0"/>
          </a:p>
          <a:p>
            <a:pPr lvl="1">
              <a:buNone/>
            </a:pPr>
            <a:r>
              <a:rPr lang="pt-BR" sz="2000" dirty="0" smtClean="0"/>
              <a:t>Referência nacional em controle tecnológico de materiais</a:t>
            </a:r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r>
              <a:rPr lang="pt-BR" sz="2000" dirty="0" smtClean="0"/>
              <a:t>Filiais em Feira de Santana, Petrolina,</a:t>
            </a:r>
          </a:p>
          <a:p>
            <a:pPr lvl="1">
              <a:buNone/>
            </a:pPr>
            <a:r>
              <a:rPr lang="pt-BR" sz="2000" dirty="0" smtClean="0"/>
              <a:t>Vitória da Conquista e Aracaju</a:t>
            </a:r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r>
              <a:rPr lang="pt-BR" sz="2000" dirty="0" smtClean="0"/>
              <a:t>Obras de impermeabilização</a:t>
            </a:r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r>
              <a:rPr lang="pt-BR" sz="2000" dirty="0" smtClean="0"/>
              <a:t>Instrumentação Geotécnica</a:t>
            </a:r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r>
              <a:rPr lang="pt-BR" sz="2000" dirty="0" smtClean="0"/>
              <a:t>Aluguel de máquinas e equipamentos</a:t>
            </a:r>
          </a:p>
          <a:p>
            <a:pPr lvl="1">
              <a:buNone/>
            </a:pPr>
            <a:endParaRPr lang="pt-BR" sz="2000" dirty="0" smtClean="0"/>
          </a:p>
          <a:p>
            <a:pPr lvl="1">
              <a:buNone/>
            </a:pPr>
            <a:r>
              <a:rPr lang="pt-BR" sz="2000" dirty="0" smtClean="0"/>
              <a:t>Obras de Recuperação Estrutural</a:t>
            </a:r>
          </a:p>
          <a:p>
            <a:pPr lvl="2"/>
            <a:r>
              <a:rPr lang="pt-BR" sz="1700" dirty="0" smtClean="0"/>
              <a:t>Estádio Estadual Lourival Batista – </a:t>
            </a:r>
            <a:r>
              <a:rPr lang="pt-BR" sz="1700" dirty="0" err="1" smtClean="0"/>
              <a:t>Batistão</a:t>
            </a:r>
            <a:r>
              <a:rPr lang="pt-BR" sz="1700" dirty="0" smtClean="0"/>
              <a:t> - Aracaju;</a:t>
            </a:r>
          </a:p>
          <a:p>
            <a:pPr lvl="2"/>
            <a:r>
              <a:rPr lang="pt-BR" sz="1700" dirty="0" smtClean="0"/>
              <a:t>Obras de Arte Especiais e Correntes da </a:t>
            </a:r>
            <a:r>
              <a:rPr lang="pt-BR" sz="1700" dirty="0" err="1" smtClean="0"/>
              <a:t>Viabahia</a:t>
            </a:r>
            <a:r>
              <a:rPr lang="pt-BR" sz="1700" dirty="0" smtClean="0"/>
              <a:t>;</a:t>
            </a:r>
          </a:p>
          <a:p>
            <a:pPr lvl="2"/>
            <a:r>
              <a:rPr lang="pt-BR" sz="1700" dirty="0" smtClean="0"/>
              <a:t>Shopping Center JJ </a:t>
            </a:r>
            <a:r>
              <a:rPr lang="pt-BR" sz="1700" dirty="0" err="1" smtClean="0"/>
              <a:t>Seabra</a:t>
            </a:r>
            <a:r>
              <a:rPr lang="pt-BR" sz="1700" dirty="0" smtClean="0"/>
              <a:t>;</a:t>
            </a:r>
          </a:p>
          <a:p>
            <a:pPr lvl="2"/>
            <a:r>
              <a:rPr lang="pt-BR" sz="1700" dirty="0" smtClean="0"/>
              <a:t>Diversos condomínios residenciais.</a:t>
            </a:r>
          </a:p>
          <a:p>
            <a:pPr lvl="2"/>
            <a:endParaRPr lang="pt-BR" sz="1700" dirty="0" smtClean="0"/>
          </a:p>
        </p:txBody>
      </p:sp>
      <p:pic>
        <p:nvPicPr>
          <p:cNvPr id="22530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500306"/>
            <a:ext cx="2792255" cy="1809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Ensaios de aderência</a:t>
            </a:r>
          </a:p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/>
            <a:r>
              <a:rPr lang="pt-BR" dirty="0" smtClean="0">
                <a:latin typeface="Arial" pitchFamily="34" charset="0"/>
                <a:cs typeface="Arial" pitchFamily="34" charset="0"/>
              </a:rPr>
              <a:t>Os ensaios de aderência são normatizados por:</a:t>
            </a:r>
          </a:p>
          <a:p>
            <a:pPr lvl="2" algn="just"/>
            <a:r>
              <a:rPr lang="pt-BR" dirty="0" smtClean="0">
                <a:latin typeface="Arial" pitchFamily="34" charset="0"/>
                <a:cs typeface="Arial" pitchFamily="34" charset="0"/>
              </a:rPr>
              <a:t>ABNT NBR 13528:2010 - </a:t>
            </a:r>
            <a:r>
              <a:rPr lang="pt-BR" dirty="0" smtClean="0"/>
              <a:t>Revestimento de paredes e tetos de argamassas inorgânicas - Determinação da resistência de aderência à tração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pt-BR" dirty="0" smtClean="0">
                <a:latin typeface="Arial" pitchFamily="34" charset="0"/>
                <a:cs typeface="Arial" pitchFamily="34" charset="0"/>
              </a:rPr>
              <a:t>ABNT NBR 13755:1996 - </a:t>
            </a:r>
            <a:r>
              <a:rPr lang="pt-BR" dirty="0" smtClean="0"/>
              <a:t>Revestimento de paredes externas e fachadas com placas cerâmicas e com utilização de argamassa colante - Procedimento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Ensaios de aderência – Formas de ruptura</a:t>
            </a:r>
          </a:p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13314" name="Picture 2" descr="C:\Users\Casa\Desktop\Formas de Ruptu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8028955" cy="4455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Ensaios de aderência – Apresentação de Resultados</a:t>
            </a:r>
          </a:p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15362" name="Picture 2" descr="C:\Users\Casa\Desktop\Resultados - Parte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8089553" cy="387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Ensaios de aderência – Apresentação de Resultados</a:t>
            </a:r>
          </a:p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16386" name="Picture 2" descr="C:\Users\Casa\Desktop\Resultados - Parte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6993409" cy="3915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latin typeface="Arial"/>
              </a:rPr>
              <a:t/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Investigação em Fachadas</a:t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Desafios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dirty="0" smtClean="0"/>
              <a:t>Estrutura </a:t>
            </a:r>
            <a:r>
              <a:rPr lang="pt-BR" dirty="0"/>
              <a:t>em </a:t>
            </a:r>
            <a:r>
              <a:rPr lang="pt-BR" dirty="0" smtClean="0"/>
              <a:t>uso;</a:t>
            </a:r>
            <a:endParaRPr lang="pt-BR" dirty="0"/>
          </a:p>
          <a:p>
            <a:pPr lvl="0"/>
            <a:r>
              <a:rPr lang="pt-BR" dirty="0" smtClean="0"/>
              <a:t>Condições meteorológicas;</a:t>
            </a:r>
          </a:p>
          <a:p>
            <a:pPr lvl="0"/>
            <a:r>
              <a:rPr lang="pt-BR" dirty="0" smtClean="0"/>
              <a:t>Inexistência de documentação;</a:t>
            </a:r>
          </a:p>
          <a:p>
            <a:pPr lvl="0"/>
            <a:r>
              <a:rPr lang="pt-BR" dirty="0" smtClean="0"/>
              <a:t>Acesso difícil;</a:t>
            </a:r>
            <a:endParaRPr lang="pt-BR" dirty="0"/>
          </a:p>
          <a:p>
            <a:pPr lvl="0"/>
            <a:r>
              <a:rPr lang="pt-BR" dirty="0" smtClean="0"/>
              <a:t>Preço;</a:t>
            </a:r>
          </a:p>
          <a:p>
            <a:pPr lvl="0"/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6146" name="Picture 2" descr="C:\Users\Casa\Desktop\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08015"/>
            <a:ext cx="5408382" cy="3264257"/>
          </a:xfrm>
          <a:prstGeom prst="rect">
            <a:avLst/>
          </a:prstGeom>
          <a:noFill/>
        </p:spPr>
      </p:pic>
      <p:pic>
        <p:nvPicPr>
          <p:cNvPr id="6147" name="Picture 3" descr="C:\Users\Casa\Desktop\Marcelo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latin typeface="Arial"/>
              </a:rPr>
              <a:t/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Investigação em Fachadas</a:t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Situações</a:t>
            </a:r>
            <a:r>
              <a:rPr lang="pt-BR" b="1" dirty="0" smtClean="0">
                <a:latin typeface="Arial"/>
              </a:rPr>
              <a:t> Práticas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6147" name="Picture 3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8194" name="Picture 2" descr="C:\Users\Casa\Desktop\Material retirado do loc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845209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latin typeface="Arial"/>
              </a:rPr>
              <a:t/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Investigação em Fachadas</a:t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Situações</a:t>
            </a:r>
            <a:r>
              <a:rPr lang="pt-BR" b="1" dirty="0" smtClean="0">
                <a:latin typeface="Arial"/>
              </a:rPr>
              <a:t> Práticas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6147" name="Picture 3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9218" name="Picture 2" descr="C:\Users\Casa\Desktop\Extensã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88840"/>
            <a:ext cx="7835456" cy="400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latin typeface="Arial"/>
              </a:rPr>
              <a:t/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Investigação em Fachadas</a:t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Situações</a:t>
            </a:r>
            <a:r>
              <a:rPr lang="pt-BR" b="1" dirty="0" smtClean="0">
                <a:latin typeface="Arial"/>
              </a:rPr>
              <a:t> Práticas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6147" name="Picture 3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6" name="Imagem 5" descr="2016-05-18-PHOTO-000000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24744"/>
            <a:ext cx="28384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2016-05-18-PHOTO-0000003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48880"/>
            <a:ext cx="5184576" cy="427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latin typeface="Arial"/>
              </a:rPr>
              <a:t/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Investigação em Fachadas</a:t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Situações</a:t>
            </a:r>
            <a:r>
              <a:rPr lang="pt-BR" b="1" dirty="0" smtClean="0">
                <a:latin typeface="Arial"/>
              </a:rPr>
              <a:t> Práticas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6147" name="Picture 3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10242" name="Picture 2" descr="C:\Users\Casa\Desktop\Preparaçã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88840"/>
            <a:ext cx="8164513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latin typeface="Arial"/>
              </a:rPr>
              <a:t/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Investigação em Fachadas</a:t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Situações</a:t>
            </a:r>
            <a:r>
              <a:rPr lang="pt-BR" b="1" dirty="0" smtClean="0">
                <a:latin typeface="Arial"/>
              </a:rPr>
              <a:t> Práticas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6147" name="Picture 3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11266" name="Picture 2" descr="C:\Users\Casa\Desktop\Colagem das Pastilh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16832"/>
            <a:ext cx="8078787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1472" y="714356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b="1" dirty="0" smtClean="0">
                <a:solidFill>
                  <a:srgbClr val="FF0000"/>
                </a:solidFill>
              </a:rPr>
              <a:t>LCLacrose Engenharia e Consultoria</a:t>
            </a: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Única empresa de controle tecnológico no N/NE a participar do Grupo de Estudo de Concreto Parede da ABCP.</a:t>
            </a:r>
          </a:p>
          <a:p>
            <a:pPr>
              <a:buNone/>
            </a:pPr>
            <a:endParaRPr lang="pt-BR" sz="1800" dirty="0" smtClean="0"/>
          </a:p>
          <a:p>
            <a:pPr lvl="1">
              <a:buNone/>
            </a:pPr>
            <a:endParaRPr lang="pt-BR" sz="1700" dirty="0" smtClean="0"/>
          </a:p>
          <a:p>
            <a:pPr lvl="2">
              <a:buNone/>
            </a:pPr>
            <a:endParaRPr lang="pt-BR" sz="1600" dirty="0" smtClean="0"/>
          </a:p>
        </p:txBody>
      </p:sp>
      <p:pic>
        <p:nvPicPr>
          <p:cNvPr id="22530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4688" y="2500306"/>
            <a:ext cx="3086824" cy="2000264"/>
          </a:xfrm>
          <a:prstGeom prst="rect">
            <a:avLst/>
          </a:prstGeom>
          <a:noFill/>
        </p:spPr>
      </p:pic>
      <p:pic>
        <p:nvPicPr>
          <p:cNvPr id="1026" name="Imagem 48" descr="Parede_de_concreto_logo_novo_maio08_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571744"/>
            <a:ext cx="361769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latin typeface="Arial"/>
              </a:rPr>
              <a:t/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Investigação em Fachadas</a:t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Situações</a:t>
            </a:r>
            <a:r>
              <a:rPr lang="pt-BR" b="1" dirty="0" smtClean="0">
                <a:latin typeface="Arial"/>
              </a:rPr>
              <a:t> Práticas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6147" name="Picture 3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12290" name="Picture 2" descr="C:\Users\Casa\Desktop\Aderímet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8164513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latin typeface="Arial"/>
              </a:rPr>
              <a:t/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Investigação em Fachadas</a:t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Situações</a:t>
            </a:r>
            <a:r>
              <a:rPr lang="pt-BR" b="1" dirty="0" smtClean="0">
                <a:latin typeface="Arial"/>
              </a:rPr>
              <a:t> Práticas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6147" name="Picture 3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8" name="Imagem 7" descr="2016-06-01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79928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latin typeface="Arial"/>
              </a:rPr>
              <a:t/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Investigação em Fachadas</a:t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Situações</a:t>
            </a:r>
            <a:r>
              <a:rPr lang="pt-BR" b="1" dirty="0" smtClean="0">
                <a:latin typeface="Arial"/>
              </a:rPr>
              <a:t> Práticas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6147" name="Picture 3" descr="C:\Users\Casa\Desktop\Marcel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  <p:pic>
        <p:nvPicPr>
          <p:cNvPr id="6" name="Imagem 5" descr="2016-06-01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88840"/>
            <a:ext cx="70567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pt-BR" b="1" baseline="0" dirty="0" smtClean="0">
                <a:latin typeface="Arial"/>
              </a:rPr>
              <a:t/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Investigação em Fachadas</a:t>
            </a:r>
            <a:br>
              <a:rPr lang="pt-BR" b="1" baseline="0" dirty="0" smtClean="0">
                <a:latin typeface="Arial"/>
              </a:rPr>
            </a:br>
            <a:r>
              <a:rPr lang="pt-BR" b="1" baseline="0" dirty="0" smtClean="0">
                <a:latin typeface="Arial"/>
              </a:rPr>
              <a:t>Referências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ABNT NBR 13528:2010 - </a:t>
            </a:r>
            <a:r>
              <a:rPr lang="pt-BR" dirty="0" smtClean="0"/>
              <a:t>Revestimento de paredes e tetos de argamassas inorgânicas - Determinação da resistência de aderência à tração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ABNT NBR 13755:1996 - </a:t>
            </a:r>
            <a:r>
              <a:rPr lang="pt-BR" dirty="0" smtClean="0"/>
              <a:t>Revestimento de paredes externas e fachadas com placas cerâmicas e com utilização de argamassa colante – Procedimento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>
                <a:hlinkClick r:id="rId3"/>
              </a:rPr>
              <a:t>www.peritagemdeedificios.com.br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TERMOGRAFIA INFRAVERMELHA NA DETECÇÃO DE MANIFESTAÇÕES PATOLÓGICAS EM FACHADAS COM REVESTIMENTO ARGAMASSADO - Anais do 11º Congresso Internacional sobre Patologia e Recuperação de Estruturas  - J. MORESCO; F. BORDIN; M. R. VERONEZ; M. P. KULAKOWSKI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dirty="0"/>
          </a:p>
          <a:p>
            <a:pPr>
              <a:buNone/>
            </a:pPr>
            <a:endParaRPr lang="pt-BR" dirty="0"/>
          </a:p>
        </p:txBody>
      </p:sp>
      <p:pic>
        <p:nvPicPr>
          <p:cNvPr id="6147" name="Picture 3" descr="C:\Users\Casa\Desktop\Marcelo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3665568"/>
          </a:xfrm>
        </p:spPr>
        <p:txBody>
          <a:bodyPr>
            <a:normAutofit fontScale="90000"/>
          </a:bodyPr>
          <a:lstStyle/>
          <a:p>
            <a:pPr marR="0" algn="ctr" rtl="0"/>
            <a:r>
              <a:rPr lang="pt-BR" b="1" baseline="0" dirty="0" smtClean="0">
                <a:latin typeface="Arial"/>
              </a:rPr>
              <a:t/>
            </a:r>
            <a:br>
              <a:rPr lang="pt-BR" b="1" baseline="0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>Obrigado!!!</a:t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sz="4000" b="1" dirty="0" smtClean="0">
                <a:latin typeface="Arial"/>
              </a:rPr>
              <a:t>Marcelo Lafayette</a:t>
            </a:r>
            <a:br>
              <a:rPr lang="pt-BR" sz="4000" b="1" dirty="0" smtClean="0">
                <a:latin typeface="Arial"/>
              </a:rPr>
            </a:br>
            <a:r>
              <a:rPr lang="pt-BR" sz="4000" b="1" dirty="0" smtClean="0">
                <a:latin typeface="Arial"/>
              </a:rPr>
              <a:t/>
            </a:r>
            <a:br>
              <a:rPr lang="pt-BR" sz="4000" b="1" dirty="0" smtClean="0">
                <a:latin typeface="Arial"/>
              </a:rPr>
            </a:br>
            <a:r>
              <a:rPr lang="pt-BR" sz="4000" b="1" dirty="0" smtClean="0">
                <a:latin typeface="Arial"/>
              </a:rPr>
              <a:t>71 9 8777-5374</a:t>
            </a: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b="1" dirty="0" smtClean="0">
                <a:latin typeface="Arial"/>
              </a:rPr>
              <a:t/>
            </a:r>
            <a:br>
              <a:rPr lang="pt-BR" b="1" dirty="0" smtClean="0">
                <a:latin typeface="Arial"/>
              </a:rPr>
            </a:br>
            <a:r>
              <a:rPr lang="pt-BR" sz="3600" b="1" dirty="0" smtClean="0">
                <a:latin typeface="Arial"/>
              </a:rPr>
              <a:t>marcelolafayette@lclacrose.com.br</a:t>
            </a:r>
            <a:endParaRPr lang="pt-BR" sz="3600" b="1" baseline="0" dirty="0" smtClean="0">
              <a:latin typeface="Arial"/>
            </a:endParaRPr>
          </a:p>
        </p:txBody>
      </p:sp>
      <p:pic>
        <p:nvPicPr>
          <p:cNvPr id="7065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O que é?</a:t>
            </a:r>
          </a:p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São métodos aplicados para conhecer a integridade dos sistemas de revestimento das edificações. </a:t>
            </a:r>
            <a:endParaRPr lang="pt-BR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Por que executar?</a:t>
            </a:r>
          </a:p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Renovação de fachadas;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Estudo de manifestações patológicas.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Identificação das anomalias, falhas e nível de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criticidade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;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Planejamento de manutenção (preventiva ou corretiva);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Prova pericial.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Anomalias, Falhas e Nível de </a:t>
            </a:r>
            <a:r>
              <a:rPr lang="pt-BR" dirty="0" err="1" smtClean="0">
                <a:latin typeface="Arial"/>
                <a:ea typeface="Calibri"/>
                <a:cs typeface="Times New Roman"/>
              </a:rPr>
              <a:t>Criticidade</a:t>
            </a:r>
            <a:r>
              <a:rPr lang="pt-BR" dirty="0" smtClean="0">
                <a:latin typeface="Arial"/>
                <a:ea typeface="Calibri"/>
                <a:cs typeface="Times New Roman"/>
              </a:rPr>
              <a:t> (IBAPE)</a:t>
            </a: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Anomalia:</a:t>
            </a:r>
          </a:p>
          <a:p>
            <a:pPr lvl="2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4" algn="just"/>
            <a:r>
              <a:rPr lang="pt-BR" b="1" dirty="0" smtClean="0"/>
              <a:t>Endógenas:  </a:t>
            </a:r>
            <a:r>
              <a:rPr lang="pt-BR" dirty="0" smtClean="0"/>
              <a:t>Originária da própria edificação (projeto, materiais e execução); </a:t>
            </a:r>
          </a:p>
          <a:p>
            <a:pPr lvl="4" algn="just"/>
            <a:endParaRPr lang="pt-BR" dirty="0" smtClean="0"/>
          </a:p>
          <a:p>
            <a:pPr lvl="4" algn="just"/>
            <a:r>
              <a:rPr lang="pt-BR" b="1" dirty="0" smtClean="0"/>
              <a:t>Exógena: </a:t>
            </a:r>
            <a:r>
              <a:rPr lang="pt-BR" dirty="0" smtClean="0"/>
              <a:t>Originária de fatores externos a edificação, provocados por terceiros; </a:t>
            </a:r>
          </a:p>
          <a:p>
            <a:pPr lvl="4" algn="just"/>
            <a:endParaRPr lang="pt-BR" dirty="0" smtClean="0"/>
          </a:p>
          <a:p>
            <a:pPr lvl="4" algn="just"/>
            <a:r>
              <a:rPr lang="pt-BR" b="1" dirty="0" smtClean="0"/>
              <a:t>Natural: </a:t>
            </a:r>
            <a:r>
              <a:rPr lang="pt-BR" dirty="0" smtClean="0"/>
              <a:t>Decorrente de fenômenos da natureza;</a:t>
            </a:r>
          </a:p>
          <a:p>
            <a:pPr lvl="4" algn="just"/>
            <a:endParaRPr lang="pt-BR" dirty="0" smtClean="0"/>
          </a:p>
          <a:p>
            <a:pPr lvl="4" algn="just"/>
            <a:r>
              <a:rPr lang="pt-BR" b="1" dirty="0" smtClean="0"/>
              <a:t>Funcional: </a:t>
            </a:r>
            <a:r>
              <a:rPr lang="pt-BR" dirty="0" smtClean="0"/>
              <a:t>Oriunda da degradação de sistemas construtivos pelo envelhecimento natural e, consequente, término da vida útil. 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47500" lnSpcReduction="2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sz="4400" dirty="0" smtClean="0">
                <a:latin typeface="Arial"/>
                <a:ea typeface="Calibri"/>
                <a:cs typeface="Times New Roman"/>
              </a:rPr>
              <a:t>Anomalias, Falhas e Nível de </a:t>
            </a:r>
            <a:r>
              <a:rPr lang="pt-BR" sz="4400" dirty="0" err="1" smtClean="0">
                <a:latin typeface="Arial"/>
                <a:ea typeface="Calibri"/>
                <a:cs typeface="Times New Roman"/>
              </a:rPr>
              <a:t>Criticidade</a:t>
            </a:r>
            <a:r>
              <a:rPr lang="pt-BR" sz="4400" dirty="0" smtClean="0">
                <a:latin typeface="Arial"/>
                <a:ea typeface="Calibri"/>
                <a:cs typeface="Times New Roman"/>
              </a:rPr>
              <a:t> (IBAPE)</a:t>
            </a: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sz="3600" dirty="0" smtClean="0">
                <a:latin typeface="Arial" pitchFamily="34" charset="0"/>
                <a:ea typeface="Calibri"/>
                <a:cs typeface="Arial" pitchFamily="34" charset="0"/>
              </a:rPr>
              <a:t>Falha: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endParaRPr lang="pt-BR" sz="3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3" algn="just"/>
            <a:r>
              <a:rPr lang="pt-BR" sz="2900" b="1" dirty="0" smtClean="0">
                <a:latin typeface="Arial" pitchFamily="34" charset="0"/>
                <a:cs typeface="Arial" pitchFamily="34" charset="0"/>
              </a:rPr>
              <a:t>Planejamento: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Decorrentes de falhas de procedimentos e especificações inadequados do plano de manutenção, sem aderência a questões técnicas, de uso, de operação, de exposição ambiental e, principalmente, de confiabilidade e disponibilidade das instalações, consoante a estratégia de Manutenção. Além dos aspectos de concepção do plano, há falhas relacionadas às periodicidades de execução;</a:t>
            </a:r>
          </a:p>
          <a:p>
            <a:pPr lvl="3" algn="just"/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lvl="3" algn="just"/>
            <a:r>
              <a:rPr lang="pt-BR" sz="2900" b="1" dirty="0" smtClean="0">
                <a:latin typeface="Arial" pitchFamily="34" charset="0"/>
                <a:cs typeface="Arial" pitchFamily="34" charset="0"/>
              </a:rPr>
              <a:t>Execução: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Associada à manutenção proveniente de falhas causadas pela execução inadequada de procedimentos e atividades do plano de manutenção, incluindo o uso inadequado dos materiais;</a:t>
            </a:r>
          </a:p>
          <a:p>
            <a:pPr lvl="3" algn="just"/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lvl="3" algn="just"/>
            <a:r>
              <a:rPr lang="pt-BR" sz="2900" b="1" dirty="0" smtClean="0">
                <a:latin typeface="Arial" pitchFamily="34" charset="0"/>
                <a:cs typeface="Arial" pitchFamily="34" charset="0"/>
              </a:rPr>
              <a:t>Operacionais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: Relativas aos procedimentos inadequados de registros, controles, rondas e demais atividades pertinentes;</a:t>
            </a:r>
          </a:p>
          <a:p>
            <a:pPr lvl="3" algn="just"/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lvl="3" algn="just"/>
            <a:r>
              <a:rPr lang="pt-BR" sz="2900" b="1" dirty="0" smtClean="0">
                <a:latin typeface="Arial" pitchFamily="34" charset="0"/>
                <a:cs typeface="Arial" pitchFamily="34" charset="0"/>
              </a:rPr>
              <a:t>Gerenciais: 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Decorrentes da falta de controle de qualidade dos serviços de manutenção, bem como da falta de acompanhamento de custos da mesma. 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sz="3100" dirty="0" smtClean="0">
                <a:latin typeface="Arial"/>
                <a:ea typeface="Calibri"/>
                <a:cs typeface="Times New Roman"/>
              </a:rPr>
              <a:t>Anomalias, Falhas e Nível de </a:t>
            </a:r>
            <a:r>
              <a:rPr lang="pt-BR" sz="3100" dirty="0" err="1" smtClean="0">
                <a:latin typeface="Arial"/>
                <a:ea typeface="Calibri"/>
                <a:cs typeface="Times New Roman"/>
              </a:rPr>
              <a:t>Criticidade</a:t>
            </a:r>
            <a:r>
              <a:rPr lang="pt-BR" sz="3100" dirty="0" smtClean="0">
                <a:latin typeface="Arial"/>
                <a:ea typeface="Calibri"/>
                <a:cs typeface="Times New Roman"/>
              </a:rPr>
              <a:t> (IBAPE)</a:t>
            </a:r>
          </a:p>
          <a:p>
            <a:pPr lvl="1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Nível de </a:t>
            </a:r>
            <a:r>
              <a:rPr lang="pt-BR" sz="2400" dirty="0" err="1" smtClean="0">
                <a:latin typeface="Arial" pitchFamily="34" charset="0"/>
                <a:ea typeface="Calibri"/>
                <a:cs typeface="Arial" pitchFamily="34" charset="0"/>
              </a:rPr>
              <a:t>Criticidade</a:t>
            </a: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:</a:t>
            </a:r>
          </a:p>
          <a:p>
            <a:pPr lvl="2" algn="just">
              <a:lnSpc>
                <a:spcPct val="115000"/>
              </a:lnSpc>
              <a:buNone/>
            </a:pPr>
            <a:endParaRPr lang="pt-BR" sz="24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3" algn="just"/>
            <a:r>
              <a:rPr lang="pt-BR" b="1" dirty="0" smtClean="0"/>
              <a:t>Crítico: </a:t>
            </a:r>
            <a:r>
              <a:rPr lang="pt-BR" dirty="0" smtClean="0"/>
              <a:t>Risco de provocar danos contra a saúde e segurança das pessoas e do meio ambiente; perda excessiva de desempenho e funcionalidade causando possíveis paralisações; aumento excessivo de custo de manutenção e recuperação; comprometimento sensível de vida útil;</a:t>
            </a:r>
          </a:p>
          <a:p>
            <a:pPr lvl="3" algn="just"/>
            <a:endParaRPr lang="pt-BR" dirty="0" smtClean="0"/>
          </a:p>
          <a:p>
            <a:pPr lvl="3" algn="just"/>
            <a:r>
              <a:rPr lang="pt-BR" b="1" dirty="0" smtClean="0"/>
              <a:t>Médio</a:t>
            </a:r>
            <a:r>
              <a:rPr lang="pt-BR" dirty="0" smtClean="0"/>
              <a:t>: Risco de provocar a perda parcial de desempenho e funcionalidade da edificação sem prejuízo à operação direta de sistemas, e deterioração precoce; </a:t>
            </a:r>
          </a:p>
          <a:p>
            <a:pPr lvl="3" algn="just"/>
            <a:endParaRPr lang="pt-BR" dirty="0" smtClean="0"/>
          </a:p>
          <a:p>
            <a:pPr lvl="3" algn="just"/>
            <a:r>
              <a:rPr lang="pt-BR" b="1" dirty="0" smtClean="0"/>
              <a:t>Mínimo</a:t>
            </a:r>
            <a:r>
              <a:rPr lang="pt-BR" dirty="0" smtClean="0"/>
              <a:t>: Risco de causar pequenos prejuízos à estética ou atividade programável e planejada, sem incidência ou sem a probabilidade de ocorrência dos riscos críticos e regulares, além de baixo ou nenhum comprometimento do valor imobiliário.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endParaRPr lang="pt-BR" sz="36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2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pPr marR="0" rtl="0"/>
            <a:r>
              <a:rPr lang="pt-BR" b="1" dirty="0" smtClean="0">
                <a:latin typeface="Arial"/>
              </a:rPr>
              <a:t>Investigação em Fachadas</a:t>
            </a:r>
            <a:endParaRPr lang="pt-BR" b="1" baseline="0" dirty="0" smtClean="0">
              <a:latin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Como vem se desenvolvendo?</a:t>
            </a:r>
          </a:p>
          <a:p>
            <a:pPr lvl="0" algn="just">
              <a:lnSpc>
                <a:spcPct val="115000"/>
              </a:lnSpc>
              <a:buNone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Condição anterior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Amadorismo das administrações;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Baixo entendimento das manifestações patológicas.</a:t>
            </a:r>
          </a:p>
          <a:p>
            <a:pPr lvl="2" algn="just">
              <a:lnSpc>
                <a:spcPct val="115000"/>
              </a:lnSpc>
              <a:buNone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.</a:t>
            </a:r>
          </a:p>
          <a:p>
            <a:pPr lvl="1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Condição atual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Maior responsabilidade dos síndicos;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Legislação e Normas;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Garantia das edificações;</a:t>
            </a:r>
          </a:p>
          <a:p>
            <a:pPr lvl="2" algn="just">
              <a:lnSpc>
                <a:spcPct val="115000"/>
              </a:lnSpc>
              <a:buFont typeface="Symbol"/>
              <a:buChar char=""/>
            </a:pPr>
            <a:r>
              <a:rPr lang="pt-BR" dirty="0" smtClean="0">
                <a:latin typeface="Arial"/>
                <a:ea typeface="Calibri"/>
                <a:cs typeface="Times New Roman"/>
              </a:rPr>
              <a:t>Maior divulgação de técnicas.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pt-BR" dirty="0" smtClean="0"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pic>
        <p:nvPicPr>
          <p:cNvPr id="24578" name="Picture 2" descr="C:\Users\Casa\Desktop\Marcel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209" y="0"/>
            <a:ext cx="1190791" cy="77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680</TotalTime>
  <Words>1001</Words>
  <Application>Microsoft Office PowerPoint</Application>
  <PresentationFormat>Apresentação na tela (4:3)</PresentationFormat>
  <Paragraphs>261</Paragraphs>
  <Slides>34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Fluxo</vt:lpstr>
      <vt:lpstr>Acrobat Document</vt:lpstr>
      <vt:lpstr>Investigação em Fachadas</vt:lpstr>
      <vt:lpstr>Apresentação do PowerPoint</vt:lpstr>
      <vt:lpstr>Apresentação do PowerPoint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Investigação em Fachadas</vt:lpstr>
      <vt:lpstr> Investigação em Fachadas Desafios</vt:lpstr>
      <vt:lpstr> Investigação em Fachadas Situações Práticas</vt:lpstr>
      <vt:lpstr> Investigação em Fachadas Situações Práticas</vt:lpstr>
      <vt:lpstr> Investigação em Fachadas Situações Práticas</vt:lpstr>
      <vt:lpstr> Investigação em Fachadas Situações Práticas</vt:lpstr>
      <vt:lpstr> Investigação em Fachadas Situações Práticas</vt:lpstr>
      <vt:lpstr> Investigação em Fachadas Situações Práticas</vt:lpstr>
      <vt:lpstr> Investigação em Fachadas Situações Práticas</vt:lpstr>
      <vt:lpstr> Investigação em Fachadas Situações Práticas</vt:lpstr>
      <vt:lpstr> Investigação em Fachadas Referências</vt:lpstr>
      <vt:lpstr>           Obrigado!!!  Marcelo Lafayette  71 9 8777-5374  marcelolafayette@lclacrose.com.br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Recuperação Estrutural</dc:title>
  <dc:creator>Casa</dc:creator>
  <cp:lastModifiedBy>LClacrose</cp:lastModifiedBy>
  <cp:revision>20</cp:revision>
  <dcterms:created xsi:type="dcterms:W3CDTF">2014-11-03T01:54:49Z</dcterms:created>
  <dcterms:modified xsi:type="dcterms:W3CDTF">2017-10-27T14:03:18Z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