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2"/>
  </p:notesMasterIdLst>
  <p:sldIdLst>
    <p:sldId id="256" r:id="rId2"/>
    <p:sldId id="481" r:id="rId3"/>
    <p:sldId id="546" r:id="rId4"/>
    <p:sldId id="257" r:id="rId5"/>
    <p:sldId id="504" r:id="rId6"/>
    <p:sldId id="507" r:id="rId7"/>
    <p:sldId id="506" r:id="rId8"/>
    <p:sldId id="505" r:id="rId9"/>
    <p:sldId id="509" r:id="rId10"/>
    <p:sldId id="510" r:id="rId11"/>
    <p:sldId id="511" r:id="rId12"/>
    <p:sldId id="512" r:id="rId13"/>
    <p:sldId id="515" r:id="rId14"/>
    <p:sldId id="513" r:id="rId15"/>
    <p:sldId id="514" r:id="rId16"/>
    <p:sldId id="516" r:id="rId17"/>
    <p:sldId id="517" r:id="rId18"/>
    <p:sldId id="520" r:id="rId19"/>
    <p:sldId id="518" r:id="rId20"/>
    <p:sldId id="519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47" r:id="rId29"/>
    <p:sldId id="530" r:id="rId30"/>
    <p:sldId id="529" r:id="rId31"/>
    <p:sldId id="532" r:id="rId32"/>
    <p:sldId id="545" r:id="rId33"/>
    <p:sldId id="533" r:id="rId34"/>
    <p:sldId id="534" r:id="rId35"/>
    <p:sldId id="538" r:id="rId36"/>
    <p:sldId id="539" r:id="rId37"/>
    <p:sldId id="540" r:id="rId38"/>
    <p:sldId id="542" r:id="rId39"/>
    <p:sldId id="543" r:id="rId40"/>
    <p:sldId id="548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53A7-EBB3-4543-BD37-632876122422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668F6-A505-49C0-A238-755F1A2F86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50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Casa\Downloads\14%20P&#243;%202%20%20%20Tratamento%20Especial%20Hey'di.mp4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Casa\Downloads\Viapol%20-%20Passo%20a%20passo%20de%20aplica&#231;&#227;o%20de%20manta%20asf&#225;ltica..mp4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Casa\Downloads\MANTA%20ASFALTICA%20ORIENTA&#199;&#195;O%20IMPITEC.mp4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Casa\Downloads\Frio%20Asfalto.mp4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Casa\Downloads\LCLACROSE%20INSTITUCIONAL%20FULL%20HD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>Impermeabilização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Marcelo Lafayette, MBA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r>
              <a:rPr lang="pt-BR" sz="2000" dirty="0" smtClean="0"/>
              <a:t>Engenheiro Civil;</a:t>
            </a:r>
          </a:p>
          <a:p>
            <a:pPr lvl="1">
              <a:buNone/>
            </a:pPr>
            <a:r>
              <a:rPr lang="pt-BR" sz="2000" dirty="0" smtClean="0"/>
              <a:t>Administrador de Empresas;</a:t>
            </a:r>
          </a:p>
          <a:p>
            <a:pPr lvl="1">
              <a:buNone/>
            </a:pPr>
            <a:r>
              <a:rPr lang="pt-BR" sz="2000" dirty="0" smtClean="0"/>
              <a:t>Especialista em Gestão de Pessoas;</a:t>
            </a:r>
          </a:p>
          <a:p>
            <a:pPr lvl="1">
              <a:buNone/>
            </a:pPr>
            <a:r>
              <a:rPr lang="pt-BR" sz="2000" dirty="0" smtClean="0"/>
              <a:t>Colaborador da LCLacrose;</a:t>
            </a:r>
          </a:p>
          <a:p>
            <a:pPr lvl="1">
              <a:buNone/>
            </a:pPr>
            <a:r>
              <a:rPr lang="pt-BR" sz="2000" dirty="0" smtClean="0"/>
              <a:t>Docente da Faculdade Maurício </a:t>
            </a:r>
            <a:r>
              <a:rPr lang="pt-BR" sz="2000" smtClean="0"/>
              <a:t>de Nassau.</a:t>
            </a:r>
            <a:endParaRPr lang="pt-BR" sz="2000" dirty="0"/>
          </a:p>
        </p:txBody>
      </p:sp>
      <p:pic>
        <p:nvPicPr>
          <p:cNvPr id="23554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Principais sistemas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Rígidos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Argamassas impermeabilizantes;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Cimentos poliméricos;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err="1" smtClean="0">
                <a:latin typeface="Arial"/>
                <a:ea typeface="Calibri"/>
                <a:cs typeface="Times New Roman"/>
              </a:rPr>
              <a:t>Cristalizantes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Resinas Epóxi.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Flexíveis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Pré-fabricados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Mantas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Moldados no local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Membranas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asfálticas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;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Membranas de poliuretano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rígido - Aplicações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Como não resistem a movimentação intensa, seu emprego se dá em elementos enterrados e locais mais estáveis, tais como: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Piscinas;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Poços de elevador;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Baldrames;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Pisos em contato com o solo (não expostos ao sol);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Pisos frios.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Sistema rígido - Imagens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2050" name="Picture 2" descr="C:\Users\Casa\Desktop\Argamassa polimé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792088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Sistema rígido - Imagens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3074" name="Picture 2" descr="C:\Users\Casa\Desktop\Marcelo - LCLacrose\Horto São Rafael- Fotos\2014-07-28 11.09.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536504" cy="3402378"/>
          </a:xfrm>
          <a:prstGeom prst="rect">
            <a:avLst/>
          </a:prstGeom>
          <a:noFill/>
        </p:spPr>
      </p:pic>
      <p:pic>
        <p:nvPicPr>
          <p:cNvPr id="3075" name="Picture 3" descr="C:\Users\Casa\Desktop\Marcelo - LCLacrose\Horto São Rafael- Fotos\2014-07-28 11.12.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579862" cy="477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Sistema Rígido - Execução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pt-BR" b="1" dirty="0" smtClean="0"/>
              <a:t>Substrato </a:t>
            </a:r>
            <a:r>
              <a:rPr lang="pt-BR" dirty="0" smtClean="0"/>
              <a:t>A estrutura a ser impermeabilizada deve estar limpa, sem partes soltas ou desagregadas. Também precisa estar úmida, para facilitar a aderência da argamassa polimérica. Eventuais trincas e fissuras devem ser tratadas antes da impermeabilização.</a:t>
            </a:r>
          </a:p>
          <a:p>
            <a:pPr algn="just" fontAlgn="base"/>
            <a:r>
              <a:rPr lang="pt-BR" b="1" dirty="0" smtClean="0"/>
              <a:t>Argamassa polimérica  </a:t>
            </a:r>
            <a:r>
              <a:rPr lang="pt-BR" dirty="0" smtClean="0"/>
              <a:t>Pode ser aplicada com trincha, como pintura, mas sempre em camadas regulares. A quantidade de demãos é indicada pelo projeto de impermeabilização. No momento da execução, é fundamental que o intervalo entre demãos para a cura do impermeabilizante seja respeitado.</a:t>
            </a:r>
          </a:p>
          <a:p>
            <a:pPr algn="just" fontAlgn="base"/>
            <a:r>
              <a:rPr lang="pt-BR" b="1" dirty="0" smtClean="0"/>
              <a:t>Tela de poliéster </a:t>
            </a:r>
            <a:r>
              <a:rPr lang="pt-BR" dirty="0" smtClean="0"/>
              <a:t>É aplicada em áreas críticas, como no entorno de ralos, para reforço. A tela deve sempre ser colocada entre camadas de argamassa polimérica.</a:t>
            </a:r>
          </a:p>
          <a:p>
            <a:pPr algn="just" fontAlgn="base"/>
            <a:r>
              <a:rPr lang="pt-BR" b="1" dirty="0" smtClean="0"/>
              <a:t>Proteção mecânica </a:t>
            </a:r>
            <a:r>
              <a:rPr lang="pt-BR" dirty="0" smtClean="0"/>
              <a:t>Passado o período de cura, é recomendável a execução de uma camada de argamassa sobre a impermeabilização concluída para proteção mecânica.</a:t>
            </a:r>
          </a:p>
          <a:p>
            <a:pPr algn="just" fontAlgn="base"/>
            <a:r>
              <a:rPr lang="pt-BR" b="1" dirty="0" smtClean="0"/>
              <a:t>Revestimento </a:t>
            </a:r>
            <a:r>
              <a:rPr lang="pt-BR" dirty="0" smtClean="0"/>
              <a:t>Após a impermeabilização, a superfície pode receber diferentes tipos de revestimento, desde pintura até placas cerâmicas.</a:t>
            </a:r>
          </a:p>
          <a:p>
            <a:pPr algn="just" fontAlgn="base"/>
            <a:r>
              <a:rPr lang="pt-BR" b="1" dirty="0" smtClean="0"/>
              <a:t>Componentes  </a:t>
            </a:r>
            <a:r>
              <a:rPr lang="pt-BR" dirty="0" smtClean="0"/>
              <a:t>Argamassas poliméricas são compostas por cimento, agregados minerais inertes, polímeros acrílicos e aditivos que formam um revestimento impermeável. São produtos encontrados no mercado na versão bicomponente, sendo uma parte em pó (cimento e agregados minerais) e outra parte líquida (polímero). Antes da aplicação, esses produtos devem ser devidamente misturados e homogeneizados.</a:t>
            </a:r>
          </a:p>
          <a:p>
            <a:pPr algn="just" fontAlgn="base"/>
            <a:r>
              <a:rPr lang="pt-BR" b="1" dirty="0" smtClean="0"/>
              <a:t>Como funciona? </a:t>
            </a:r>
            <a:r>
              <a:rPr lang="pt-BR" dirty="0" smtClean="0"/>
              <a:t>Argamassas poliméricas detêm a propriedade de penetrar na porosidade do substrato e promover uma cristalização superficial. Dessa forma, os poros do concreto são preenchidos, impedindo a penetração da água.</a:t>
            </a: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Sistema rígido - Vídeo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5" name="14 Pó 2   Tratamento Especial Hey'd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2348880"/>
            <a:ext cx="53285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Aplicações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São flexíveis, sendo portanto adequadas a estruturas sujeitas a movimentações e fissuras, com dimensões superiores a 50m², tais como: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Lajes expostas ao sol;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Terraços;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Piscinas;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Lajes de estacionamento;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Espelhos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d`água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Rampas;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err="1" smtClean="0">
                <a:latin typeface="Arial"/>
                <a:ea typeface="Calibri"/>
                <a:cs typeface="Times New Roman"/>
              </a:rPr>
              <a:t>Helipontos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7170" name="Picture 2" descr="C:\Users\Casa\Desktop\4355009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Classificação segundo desempenho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Tipo I – Desempenho básico. Pouco utilizada.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Tipo II - Resistência mecânica moderada. Banheiros, cozinhas, etc.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Tipo III – Resistência mecânica elevada. Terraços, playgrounds, piscinas.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Tipo IV – Alto desempenho.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Helipontos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, lajes de estacionamento; túneis.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Classificação segundo asfalto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 balanceamento entre asfalto e polímeros rege o desempenho das mantas, da seguinte forma: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err="1" smtClean="0">
                <a:latin typeface="Arial"/>
                <a:ea typeface="Calibri"/>
                <a:cs typeface="Times New Roman"/>
              </a:rPr>
              <a:t>Elastomérica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– SBS (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estireno-butadieno-estireno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) – Maior flexibilidade pela adição dos elastômeros.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err="1" smtClean="0">
                <a:latin typeface="Arial"/>
                <a:ea typeface="Calibri"/>
                <a:cs typeface="Times New Roman"/>
              </a:rPr>
              <a:t>Plastomérica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– APP (polipropileno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atático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) – Maiores resistências mecânica, térmica e química em função dos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plastômeros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Classificação segundo o revestimento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PP – Polietileno - Aplicadas por solda autógena (maçarico).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AA – Areia - Aplicadas com asfalto quente.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AL – Alumínio – Aplicação em lajes sem proteção mecânica. Proporciona conforto térmico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err="1" smtClean="0">
                <a:latin typeface="Arial"/>
                <a:ea typeface="Calibri"/>
                <a:cs typeface="Times New Roman"/>
              </a:rPr>
              <a:t>Ardosiado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– Para lajes sem proteção mecânica, protegendo-as dos fenômenos climáticos.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AR –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Antiraiz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– Inibe o crescimento de raízes. Uso em jardineiras.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8229600" cy="592935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LCLacrose Engenharia e Consultoria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r>
              <a:rPr lang="pt-BR" sz="2000" dirty="0" smtClean="0"/>
              <a:t>Referência nacional em controle tecnológico de materiais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Obras de impermeabilização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Aluguel de máquinas e equipamentos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Obras de Recuperação Estrutural</a:t>
            </a:r>
          </a:p>
          <a:p>
            <a:pPr lvl="2"/>
            <a:r>
              <a:rPr lang="pt-BR" sz="1700" dirty="0" smtClean="0"/>
              <a:t>Estádio Estadual Lourival Batista – </a:t>
            </a:r>
            <a:r>
              <a:rPr lang="pt-BR" sz="1700" dirty="0" err="1" smtClean="0"/>
              <a:t>Batistão</a:t>
            </a:r>
            <a:r>
              <a:rPr lang="pt-BR" sz="1700" dirty="0" smtClean="0"/>
              <a:t> - Aracaju;</a:t>
            </a:r>
          </a:p>
          <a:p>
            <a:pPr lvl="2"/>
            <a:r>
              <a:rPr lang="pt-BR" sz="1700" dirty="0" smtClean="0"/>
              <a:t>Obras de Arte Especiais e Correntes da </a:t>
            </a:r>
            <a:r>
              <a:rPr lang="pt-BR" sz="1700" dirty="0" err="1" smtClean="0"/>
              <a:t>Viabahia</a:t>
            </a:r>
            <a:r>
              <a:rPr lang="pt-BR" sz="1700" dirty="0" smtClean="0"/>
              <a:t>;</a:t>
            </a:r>
          </a:p>
          <a:p>
            <a:pPr lvl="2"/>
            <a:r>
              <a:rPr lang="pt-BR" sz="1700" dirty="0" smtClean="0"/>
              <a:t>Shopping Center JJ </a:t>
            </a:r>
            <a:r>
              <a:rPr lang="pt-BR" sz="1700" dirty="0" err="1" smtClean="0"/>
              <a:t>Seabra</a:t>
            </a:r>
            <a:r>
              <a:rPr lang="pt-BR" sz="1700" dirty="0" smtClean="0"/>
              <a:t>;</a:t>
            </a:r>
          </a:p>
          <a:p>
            <a:pPr lvl="2"/>
            <a:r>
              <a:rPr lang="pt-BR" sz="1700" dirty="0" smtClean="0"/>
              <a:t>Diversos condomínios residenciais.</a:t>
            </a:r>
          </a:p>
          <a:p>
            <a:pPr lvl="2"/>
            <a:endParaRPr lang="pt-BR" sz="1700" dirty="0" smtClean="0"/>
          </a:p>
        </p:txBody>
      </p:sp>
      <p:pic>
        <p:nvPicPr>
          <p:cNvPr id="22530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500306"/>
            <a:ext cx="2792255" cy="180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>E agora????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Manta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asfáltica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SBS, AR, tipo III, 4 mm, AA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buNone/>
            </a:pPr>
            <a:r>
              <a:rPr lang="pt-BR" dirty="0" smtClean="0">
                <a:ea typeface="Calibri"/>
                <a:cs typeface="Times New Roman"/>
              </a:rPr>
              <a:t>Se  mordeu todo????</a:t>
            </a: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Imagens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4099" name="Picture 3" descr="C:\Users\Casa\Desktop\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6120680" cy="455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Imagens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5122" name="Picture 2" descr="C:\Users\Casa\Desktop\Marcelo - LCLacrose\Horto São Rafael- Fotos\2014-07-28 10.29.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579862" cy="4773149"/>
          </a:xfrm>
          <a:prstGeom prst="rect">
            <a:avLst/>
          </a:prstGeom>
          <a:noFill/>
        </p:spPr>
      </p:pic>
      <p:pic>
        <p:nvPicPr>
          <p:cNvPr id="5123" name="Picture 3" descr="C:\Users\Casa\Desktop\Marcelo - LCLacrose\Horto São Rafael- Fotos\2014-07-28 10.28.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2088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Vídeo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7" name="Viapol - Passo a passo de aplicação de manta asfáltica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2348880"/>
            <a:ext cx="5076395" cy="380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Manta </a:t>
            </a:r>
            <a:r>
              <a:rPr lang="pt-BR" b="1" dirty="0" err="1" smtClean="0">
                <a:latin typeface="Arial"/>
              </a:rPr>
              <a:t>Asfáltica</a:t>
            </a:r>
            <a:r>
              <a:rPr lang="pt-BR" b="1" dirty="0" smtClean="0">
                <a:latin typeface="Arial"/>
              </a:rPr>
              <a:t> -  Vídeo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6" name="MANTA ASFALTICA ORIENTAÇÃO IMPITE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348880"/>
            <a:ext cx="5268416" cy="395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Moldado “in loco” -  Conceitos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/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A impermeabilização moldada in loco é obtida pela aplicação, a frio ou a quente, de sucessivas demãos de um impermeabilizante líquido na superfície a ser tratada, que forma, depois de seco, uma membrana flexível e sem emendas. Os produtos desse sistema variam em relação à flexibilidade, à resistência aos raios solares e aos procedimentos de aplicação, entre outros aspectos.</a:t>
            </a: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Moldado “in loco” -  Aplicações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/>
          </a:p>
          <a:p>
            <a:pPr algn="just" fontAlgn="base"/>
            <a:r>
              <a:rPr lang="pt-BR" dirty="0" smtClean="0"/>
              <a:t>Os sistemas moldados in loco são indicados para espaços menores ou de acesso mais difícil, como áreas molháveis e pequenas lajes, onde o uso de mantas </a:t>
            </a:r>
            <a:r>
              <a:rPr lang="pt-BR" dirty="0" err="1" smtClean="0"/>
              <a:t>asfálticas</a:t>
            </a:r>
            <a:r>
              <a:rPr lang="pt-BR" dirty="0" smtClean="0"/>
              <a:t> é contraindicado.</a:t>
            </a:r>
          </a:p>
          <a:p>
            <a:pPr algn="just" fontAlgn="base"/>
            <a:r>
              <a:rPr lang="pt-BR" dirty="0" smtClean="0"/>
              <a:t>Sobretudo no caso das membranas líquidas aplicadas a frio, é preciso respeitar o consumo do produto indicado na embalagem, assim como o número de demãos, já que a economia nesse serviço pode resultar em uma impermeabilização deficiente.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Moldado “in loco” -  Tipos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Asfalto moldados a quente – Muito aplicado no Brasil. Membrana impermeabilizante, intercalada com telas. Uso em banheiros, cozinhas, piscinas.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Emulsões </a:t>
            </a:r>
            <a:r>
              <a:rPr lang="pt-BR" dirty="0" err="1" smtClean="0"/>
              <a:t>asfálticas</a:t>
            </a:r>
            <a:r>
              <a:rPr lang="pt-BR" dirty="0" smtClean="0"/>
              <a:t> – Aplicados a frio. Uso em banheiros, cozinhas  e  floreiras.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Membrana de </a:t>
            </a:r>
            <a:r>
              <a:rPr lang="pt-BR" dirty="0" err="1" smtClean="0"/>
              <a:t>poliuréia</a:t>
            </a:r>
            <a:r>
              <a:rPr lang="pt-BR" dirty="0" smtClean="0"/>
              <a:t> – Aplicado com spray. Possui cura rápida e grande resistência mecânica. Usado em pisos industriais, lajes e telhados.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Membranas de poliuretano – Boa aderência ao concreto, excelente resistência química. Uso: Estacionamentos, lajes, áreas molháveis.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Moldado “in loco” -  Vídeo</a:t>
            </a:r>
            <a:br>
              <a:rPr lang="pt-BR" b="1" dirty="0" smtClean="0">
                <a:latin typeface="Arial"/>
              </a:rPr>
            </a:b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5" name="Frio Asfal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2492896"/>
            <a:ext cx="4752528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Moldado “in loco” -  Sistema </a:t>
            </a:r>
            <a:r>
              <a:rPr lang="pt-BR" b="1" dirty="0" err="1" smtClean="0">
                <a:latin typeface="Arial"/>
              </a:rPr>
              <a:t>Vulkem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Sistema de membrana de poliuretano, formada por três camadas, sendo: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Base </a:t>
            </a:r>
            <a:r>
              <a:rPr lang="pt-BR" dirty="0" err="1" smtClean="0"/>
              <a:t>coat</a:t>
            </a:r>
            <a:r>
              <a:rPr lang="pt-BR" dirty="0" smtClean="0"/>
              <a:t>: Tem grande adesão ao concreto e elasticidade para absorver eventuais fissuras da base.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err="1" smtClean="0"/>
              <a:t>Coat</a:t>
            </a:r>
            <a:r>
              <a:rPr lang="pt-BR" dirty="0" smtClean="0"/>
              <a:t> Intermediário: Excelente resistência a abrasão e ao tráfego de veículos. É a camada de maior dureza.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Top </a:t>
            </a:r>
            <a:r>
              <a:rPr lang="pt-BR" dirty="0" err="1" smtClean="0"/>
              <a:t>coat</a:t>
            </a:r>
            <a:r>
              <a:rPr lang="pt-BR" dirty="0" smtClean="0"/>
              <a:t>: Terceira camada, resistente aos raios ultravioletas. Tem por objetivo proporcionar acabamento final.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8229600" cy="592935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LCLacrose Engenharia e Consultoria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endParaRPr lang="pt-BR" sz="1700" dirty="0" smtClean="0"/>
          </a:p>
          <a:p>
            <a:pPr lvl="2"/>
            <a:endParaRPr lang="pt-BR" sz="1700" dirty="0" smtClean="0"/>
          </a:p>
        </p:txBody>
      </p:sp>
      <p:pic>
        <p:nvPicPr>
          <p:cNvPr id="4" name="LCLACROSE INSTITUCIONAL FULL H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276872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Sistema Flexível – Moldado “in loco” -  Sistema </a:t>
            </a:r>
            <a:r>
              <a:rPr lang="pt-BR" b="1" dirty="0" err="1" smtClean="0">
                <a:latin typeface="Arial"/>
              </a:rPr>
              <a:t>Vulkem</a:t>
            </a:r>
            <a:r>
              <a:rPr lang="pt-BR" b="1" dirty="0" smtClean="0">
                <a:latin typeface="Arial"/>
              </a:rPr>
              <a:t> - Imagens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65287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Principais normativos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/>
              <a:t>As principais normas são: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ea typeface="Calibri"/>
                <a:cs typeface="Times New Roman"/>
              </a:rPr>
              <a:t>ABNT NBR 9574: 2008 – Execução de Impermeabilização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ea typeface="Calibri"/>
                <a:cs typeface="Times New Roman"/>
              </a:rPr>
              <a:t>ABNT NBR 9575:2010 – Impermeabilização – Seleção e Projeto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ea typeface="Calibri"/>
                <a:cs typeface="Times New Roman"/>
              </a:rPr>
              <a:t>ABNT NBR 9952: 1998 – Manta </a:t>
            </a:r>
            <a:r>
              <a:rPr lang="pt-BR" dirty="0" err="1" smtClean="0">
                <a:ea typeface="Calibri"/>
                <a:cs typeface="Times New Roman"/>
              </a:rPr>
              <a:t>Asfáltica</a:t>
            </a:r>
            <a:r>
              <a:rPr lang="pt-BR" dirty="0" smtClean="0">
                <a:ea typeface="Calibri"/>
                <a:cs typeface="Times New Roman"/>
              </a:rPr>
              <a:t> para Impermeabilização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ea typeface="Calibri"/>
                <a:cs typeface="Times New Roman"/>
              </a:rPr>
              <a:t>ABNT NBR 9686: 2006 – Solução e emulsão </a:t>
            </a:r>
            <a:r>
              <a:rPr lang="pt-BR" dirty="0" err="1" smtClean="0">
                <a:ea typeface="Calibri"/>
                <a:cs typeface="Times New Roman"/>
              </a:rPr>
              <a:t>asfáltica</a:t>
            </a:r>
            <a:r>
              <a:rPr lang="pt-BR" dirty="0" smtClean="0">
                <a:ea typeface="Calibri"/>
                <a:cs typeface="Times New Roman"/>
              </a:rPr>
              <a:t> empregadas como material de imprimação na impermeabilização</a:t>
            </a:r>
          </a:p>
          <a:p>
            <a:pPr lvl="1"/>
            <a:r>
              <a:rPr lang="pt-BR" dirty="0" smtClean="0"/>
              <a:t>NBR 9956:1987 - Mantas </a:t>
            </a:r>
            <a:r>
              <a:rPr lang="pt-BR" dirty="0" err="1" smtClean="0"/>
              <a:t>asfálticas</a:t>
            </a:r>
            <a:r>
              <a:rPr lang="pt-BR" dirty="0" smtClean="0"/>
              <a:t> - Estanqueidade</a:t>
            </a:r>
          </a:p>
          <a:p>
            <a:pPr lvl="1"/>
            <a:r>
              <a:rPr lang="pt-BR" dirty="0" smtClean="0"/>
              <a:t>à água - Método de ensaio</a:t>
            </a:r>
            <a:endParaRPr lang="pt-BR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E aí?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endParaRPr lang="pt-BR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Com tantos produtos e soluções, você se acha capaz de propor as soluções mais adequadas para uma obra?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 descr="Template_-_Seminário_Técnico_de_Novas_Tecnologias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87588"/>
            <a:ext cx="7048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284538"/>
            <a:ext cx="80391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5038" y="1704975"/>
            <a:ext cx="50577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 descr="Template_-_Seminário_Técnico_de_Novas_Tecnologias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87588"/>
            <a:ext cx="7048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m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3051175"/>
            <a:ext cx="4911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 descr="Template_-_Seminário_Técnico_de_Novas_Tecnologias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87588"/>
            <a:ext cx="7048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141663"/>
            <a:ext cx="63611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3600" y="1704975"/>
            <a:ext cx="5056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 descr="Template_-_Seminário_Técnico_de_Novas_Tecnologias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87588"/>
            <a:ext cx="7048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1388" y="1695450"/>
            <a:ext cx="624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687638"/>
            <a:ext cx="70580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 descr="Template_-_Seminário_Técnico_de_Novas_Tecnologias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87588"/>
            <a:ext cx="7048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825" y="2420938"/>
            <a:ext cx="68643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6938" y="1731963"/>
            <a:ext cx="62928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 descr="Template_-_Seminário_Técnico_de_Novas_Tecnologias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87588"/>
            <a:ext cx="7048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92375"/>
            <a:ext cx="679132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4288" y="1720850"/>
            <a:ext cx="46355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3" descr="Template_-_Seminário_Técnico_de_Novas_Tecnologias.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87588"/>
            <a:ext cx="70485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700" y="1735138"/>
            <a:ext cx="46355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382838"/>
            <a:ext cx="655161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Impermeabilização - Conceito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Isolar e proteger os materiais de construção da passagem de líquidos e vapores.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665568"/>
          </a:xfrm>
        </p:spPr>
        <p:txBody>
          <a:bodyPr>
            <a:normAutofit fontScale="90000"/>
          </a:bodyPr>
          <a:lstStyle/>
          <a:p>
            <a:pPr marR="0" algn="ctr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>Obrigado!!!</a:t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sz="4000" b="1" dirty="0" smtClean="0">
                <a:latin typeface="Arial"/>
              </a:rPr>
              <a:t>Marcelo Lafayette</a:t>
            </a:r>
            <a:br>
              <a:rPr lang="pt-BR" sz="4000" b="1" dirty="0" smtClean="0">
                <a:latin typeface="Arial"/>
              </a:rPr>
            </a:br>
            <a:r>
              <a:rPr lang="pt-BR" sz="4000" b="1" dirty="0" smtClean="0">
                <a:latin typeface="Arial"/>
              </a:rPr>
              <a:t/>
            </a:r>
            <a:br>
              <a:rPr lang="pt-BR" sz="4000" b="1" dirty="0" smtClean="0">
                <a:latin typeface="Arial"/>
              </a:rPr>
            </a:br>
            <a:r>
              <a:rPr lang="pt-BR" sz="4000" b="1" dirty="0" smtClean="0">
                <a:latin typeface="Arial"/>
              </a:rPr>
              <a:t>71 9 8777-5374</a:t>
            </a: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sz="3600" b="1" dirty="0" smtClean="0">
                <a:latin typeface="Arial"/>
              </a:rPr>
              <a:t>marcelolafayette@lclacrose.com.br</a:t>
            </a:r>
            <a:endParaRPr lang="pt-BR" sz="3600" b="1" baseline="0" dirty="0" smtClean="0">
              <a:latin typeface="Arial"/>
            </a:endParaRPr>
          </a:p>
        </p:txBody>
      </p:sp>
      <p:pic>
        <p:nvPicPr>
          <p:cNvPr id="7065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Impermeabilização - Objetivos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Manter as condições de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habitabilidade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das edificações;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Proteger as estruturas da degradação, mantendo sua vida útil.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dirty="0" smtClean="0">
                <a:latin typeface="Arial"/>
              </a:rPr>
              <a:t>Então....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sz="48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... impermeabilizar é uma atitude saudável para o imóvel e para quem vive nele!!!</a:t>
            </a:r>
            <a:endParaRPr lang="pt-BR" sz="4800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dirty="0" smtClean="0">
                <a:latin typeface="Arial"/>
              </a:rPr>
              <a:t>Histórico no Brasil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Primeiras impermeabilizações com óleo de baleia;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Grande impulso com a obra do metrô de São Paulo em 1968;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Primeiras normas na década de 70 do século XX.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dirty="0" smtClean="0">
                <a:latin typeface="Arial"/>
              </a:rPr>
              <a:t>Custos envolvidos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Durante a execução, corresponde de 1 a 3% do custo total da obra;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 custo da manutenção corretiva de infiltrações posterior a construção pode gerar um acréscimo de até 15% do custo da correção.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026" name="Picture 2" descr="C:\Users\Casa\Desktop\investimento-edificacoes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43400"/>
            <a:ext cx="56197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dirty="0" smtClean="0">
                <a:latin typeface="Arial"/>
              </a:rPr>
              <a:t>O que devemos impermeabilizar?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Telhados e coberturas planas;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Terraços e áreas descobertas;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Calhas de escoamento de águas pluviais;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Caixas d’água e piscinas;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Túneis;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Pisos molhados, tais como banheiros, cozinhas e áreas de serviço;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Poços de elevador;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Paredes onde a água escorre e recebem chuva de vento;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Esquadrias e peitorais de janelas;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Soleiras de portas que abrem para fora;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Água contida no terreno, que sobre por capilaridade ou infiltra-se em solos abaixo do nível freático, entre outros.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456</TotalTime>
  <Words>1172</Words>
  <Application>Microsoft Office PowerPoint</Application>
  <PresentationFormat>Apresentação na tela (4:3)</PresentationFormat>
  <Paragraphs>173</Paragraphs>
  <Slides>40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Fluxo</vt:lpstr>
      <vt:lpstr>Impermeabilização</vt:lpstr>
      <vt:lpstr>Apresentação do PowerPoint</vt:lpstr>
      <vt:lpstr>Apresentação do PowerPoint</vt:lpstr>
      <vt:lpstr>Impermeabilização - Conceito</vt:lpstr>
      <vt:lpstr>Impermeabilização - Objetivos</vt:lpstr>
      <vt:lpstr>Então....</vt:lpstr>
      <vt:lpstr>Histórico no Brasil</vt:lpstr>
      <vt:lpstr>Custos envolvidos</vt:lpstr>
      <vt:lpstr>O que devemos impermeabilizar?</vt:lpstr>
      <vt:lpstr>Principais sistemas</vt:lpstr>
      <vt:lpstr>Sistema rígido - Aplicações</vt:lpstr>
      <vt:lpstr>Sistema rígido - Imagens</vt:lpstr>
      <vt:lpstr>Sistema rígido - Imagens</vt:lpstr>
      <vt:lpstr>Sistema Rígido - Execução</vt:lpstr>
      <vt:lpstr>Sistema rígido - Vídeo</vt:lpstr>
      <vt:lpstr>Sistema Flexível – Manta Asfáltica -  Aplicações</vt:lpstr>
      <vt:lpstr>Sistema Flexível – Manta Asfáltica -  Classificação segundo desempenho</vt:lpstr>
      <vt:lpstr>Sistema Flexível – Manta Asfáltica -  Classificação segundo asfalto</vt:lpstr>
      <vt:lpstr>Sistema Flexível – Manta Asfáltica -  Classificação segundo o revestimento</vt:lpstr>
      <vt:lpstr>E agora????</vt:lpstr>
      <vt:lpstr>Sistema Flexível – Manta Asfáltica -  Imagens</vt:lpstr>
      <vt:lpstr>Sistema Flexível – Manta Asfáltica -  Imagens</vt:lpstr>
      <vt:lpstr>Sistema Flexível – Manta Asfáltica -  Vídeo</vt:lpstr>
      <vt:lpstr>Sistema Flexível – Manta Asfáltica -  Vídeo</vt:lpstr>
      <vt:lpstr>Sistema Flexível – Moldado “in loco” -  Conceitos</vt:lpstr>
      <vt:lpstr>Sistema Flexível – Moldado “in loco” -  Aplicações</vt:lpstr>
      <vt:lpstr>Sistema Flexível – Moldado “in loco” -  Tipos</vt:lpstr>
      <vt:lpstr>Sistema Flexível – Moldado “in loco” -  Vídeo </vt:lpstr>
      <vt:lpstr>Sistema Flexível – Moldado “in loco” -  Sistema Vulkem</vt:lpstr>
      <vt:lpstr>Sistema Flexível – Moldado “in loco” -  Sistema Vulkem - Imagens</vt:lpstr>
      <vt:lpstr>Principais normativos</vt:lpstr>
      <vt:lpstr>E aí?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Obrigado!!!  Marcelo Lafayette  71 9 8777-5374  marcelolafayette@lclacrose.com.br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Estrutural</dc:title>
  <dc:creator>Casa</dc:creator>
  <cp:lastModifiedBy>LClacrose</cp:lastModifiedBy>
  <cp:revision>11</cp:revision>
  <dcterms:created xsi:type="dcterms:W3CDTF">2014-11-03T01:54:49Z</dcterms:created>
  <dcterms:modified xsi:type="dcterms:W3CDTF">2017-10-27T12:25:52Z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